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324" r:id="rId5"/>
    <p:sldId id="279" r:id="rId6"/>
    <p:sldId id="286" r:id="rId7"/>
    <p:sldId id="315" r:id="rId8"/>
    <p:sldId id="304" r:id="rId9"/>
    <p:sldId id="291" r:id="rId10"/>
    <p:sldId id="288" r:id="rId11"/>
    <p:sldId id="289" r:id="rId12"/>
    <p:sldId id="290" r:id="rId13"/>
    <p:sldId id="292" r:id="rId14"/>
    <p:sldId id="287" r:id="rId15"/>
    <p:sldId id="294" r:id="rId16"/>
    <p:sldId id="306" r:id="rId17"/>
    <p:sldId id="293" r:id="rId18"/>
    <p:sldId id="295" r:id="rId19"/>
    <p:sldId id="297" r:id="rId20"/>
    <p:sldId id="296" r:id="rId21"/>
    <p:sldId id="318" r:id="rId22"/>
    <p:sldId id="319" r:id="rId23"/>
    <p:sldId id="320" r:id="rId24"/>
    <p:sldId id="322" r:id="rId25"/>
    <p:sldId id="317" r:id="rId26"/>
    <p:sldId id="311" r:id="rId27"/>
    <p:sldId id="305" r:id="rId28"/>
    <p:sldId id="310" r:id="rId29"/>
    <p:sldId id="323" r:id="rId30"/>
    <p:sldId id="298" r:id="rId31"/>
    <p:sldId id="307" r:id="rId32"/>
    <p:sldId id="309" r:id="rId33"/>
    <p:sldId id="313" r:id="rId34"/>
    <p:sldId id="300" r:id="rId35"/>
    <p:sldId id="325" r:id="rId36"/>
    <p:sldId id="312"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5FE83-A61D-40B0-8019-993504642964}" v="9" dt="2025-09-02T00:31:50.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D391-4C05-43DB-81DF-7A7B053040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6C0C01-FAE2-470C-847D-2F1E88EAC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9D5C63-721E-4654-A061-B59E2DAE391D}"/>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1161FE09-5840-4D34-8B43-423D26B60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E5150-1D7A-46D2-B92B-044497237286}"/>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33276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BD0E-2129-45DD-8CA3-1E114D851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5753A9-2225-4BEE-BDAD-EC00ECB4A3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FB5DA-ED71-488C-897E-CEF600F3B530}"/>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0218C293-F04F-4EBA-ACD4-52866FC71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F9D8F-10B6-4BF6-87E2-07010E6555BB}"/>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173174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728DC-FA04-4B8E-BF57-DF132C724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07605-9B78-44E2-A316-C2DD6717E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19FF2-B69E-4D27-9656-AFAD1EA16D75}"/>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D529624E-1278-42CF-91B5-F6B9188D3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6F9CA5-F289-4CD7-8A2F-A4CCD5634E47}"/>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237416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82B9-23DB-4A30-BC41-39C994F7B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DA6FE-CF0C-4524-B53C-BC8909268B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019FE-F743-4B46-BAFA-8400669E6121}"/>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A4585EEF-B014-4CDB-B170-F149A5477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A494B-03D9-4934-B7E2-CDCF985A8667}"/>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2117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EF03-B2EB-4D31-B81F-C61F46B02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BDF70-E527-4D66-9ADB-4076FBB44F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207FE-BB83-4EE8-8444-52AA48EDAEA7}"/>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E85D2352-632A-4D3D-A667-18D768B82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4BCE0-140D-4D81-9501-6386D9A30A5F}"/>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73341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10B9-93A4-4C80-915E-01D36EFDF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D4E7F-6887-40CE-BAD7-FADC055ACA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139470-6545-4930-9515-185E07C309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1E7AB-378A-4F63-A411-ABECC202A81B}"/>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6" name="Footer Placeholder 5">
            <a:extLst>
              <a:ext uri="{FF2B5EF4-FFF2-40B4-BE49-F238E27FC236}">
                <a16:creationId xmlns:a16="http://schemas.microsoft.com/office/drawing/2014/main" id="{56A336FD-9B2F-4C75-A304-7C20E788F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6BD38D-0050-4B88-85C7-16AA3175553B}"/>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335742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593F-50A0-4325-94A3-BA2E959C10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E1358-2C4F-419A-8E0F-C2BC815C6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9F572-7D07-492D-97CB-5DDAE4F9B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D839A-B400-467B-AF83-BB8F08DC8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D614D-482C-4CDD-960D-3AA7764E4B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CC8EA9-36AA-4817-A9E3-96BB6BB6BE60}"/>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8" name="Footer Placeholder 7">
            <a:extLst>
              <a:ext uri="{FF2B5EF4-FFF2-40B4-BE49-F238E27FC236}">
                <a16:creationId xmlns:a16="http://schemas.microsoft.com/office/drawing/2014/main" id="{B19C7354-FA71-4E02-BD74-B539340E0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F6A9DD-4BCF-4983-AD12-E2AB2C86D482}"/>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82372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7EBE-3F7C-4953-A637-7B2AF0A949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E46D6C-4F96-44FE-AF61-93E4016A317D}"/>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4" name="Footer Placeholder 3">
            <a:extLst>
              <a:ext uri="{FF2B5EF4-FFF2-40B4-BE49-F238E27FC236}">
                <a16:creationId xmlns:a16="http://schemas.microsoft.com/office/drawing/2014/main" id="{8FE6593C-47F3-4C81-9AA1-38C652FA8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994F4B-5CD2-4B4E-8BEC-D6D89AFDD9DE}"/>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5202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0C720-3413-4BDE-ADF2-01BCE0C003D6}"/>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3" name="Footer Placeholder 2">
            <a:extLst>
              <a:ext uri="{FF2B5EF4-FFF2-40B4-BE49-F238E27FC236}">
                <a16:creationId xmlns:a16="http://schemas.microsoft.com/office/drawing/2014/main" id="{4ABA5093-5300-4FCD-93E2-F05C99F12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F825A-EEF7-4805-AFB2-37980C90CC1F}"/>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219572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EF62-DD53-4B79-8C66-3AB16A046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0A4291-7E27-4A52-9D60-F32CC1EF12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51B03C-E57D-4E2F-A76E-470274594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3E3FA-73C8-4F39-8979-D1247EF95E52}"/>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6" name="Footer Placeholder 5">
            <a:extLst>
              <a:ext uri="{FF2B5EF4-FFF2-40B4-BE49-F238E27FC236}">
                <a16:creationId xmlns:a16="http://schemas.microsoft.com/office/drawing/2014/main" id="{83FC8361-13AD-4E88-9367-74070E3A1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BDEFB-84EC-4182-9518-67ACFB2469E8}"/>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310065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B4A3-4A20-459A-AE3E-6382239D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58C949-241B-42EC-869D-EC1F156BC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456629-A6FF-421D-82C3-126CF56FE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D11BF-0FE1-415E-B31B-4C26AC5338B7}"/>
              </a:ext>
            </a:extLst>
          </p:cNvPr>
          <p:cNvSpPr>
            <a:spLocks noGrp="1"/>
          </p:cNvSpPr>
          <p:nvPr>
            <p:ph type="dt" sz="half" idx="10"/>
          </p:nvPr>
        </p:nvSpPr>
        <p:spPr/>
        <p:txBody>
          <a:bodyPr/>
          <a:lstStyle/>
          <a:p>
            <a:fld id="{B11F6410-2F9A-47D9-99A9-3CF174C941AD}" type="datetimeFigureOut">
              <a:rPr lang="en-US" smtClean="0"/>
              <a:t>9/2/2025</a:t>
            </a:fld>
            <a:endParaRPr lang="en-US"/>
          </a:p>
        </p:txBody>
      </p:sp>
      <p:sp>
        <p:nvSpPr>
          <p:cNvPr id="6" name="Footer Placeholder 5">
            <a:extLst>
              <a:ext uri="{FF2B5EF4-FFF2-40B4-BE49-F238E27FC236}">
                <a16:creationId xmlns:a16="http://schemas.microsoft.com/office/drawing/2014/main" id="{68781CCC-29D5-4646-8D4A-240E9BBAE4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E681B-6700-4860-8D5B-77CB4DD689E3}"/>
              </a:ext>
            </a:extLst>
          </p:cNvPr>
          <p:cNvSpPr>
            <a:spLocks noGrp="1"/>
          </p:cNvSpPr>
          <p:nvPr>
            <p:ph type="sldNum" sz="quarter" idx="12"/>
          </p:nvPr>
        </p:nvSpPr>
        <p:spPr/>
        <p:txBody>
          <a:bodyPr/>
          <a:lstStyle/>
          <a:p>
            <a:fld id="{AB36840A-8412-4D7C-B97F-65CF0C8E88EE}" type="slidenum">
              <a:rPr lang="en-US" smtClean="0"/>
              <a:t>‹#›</a:t>
            </a:fld>
            <a:endParaRPr lang="en-US"/>
          </a:p>
        </p:txBody>
      </p:sp>
    </p:spTree>
    <p:extLst>
      <p:ext uri="{BB962C8B-B14F-4D97-AF65-F5344CB8AC3E}">
        <p14:creationId xmlns:p14="http://schemas.microsoft.com/office/powerpoint/2010/main" val="156276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8E7E7-80C6-40D6-820D-6AD793BC6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52F39-BF1B-48E2-A52E-E01FA9F06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41097-CA8A-4010-9B72-DB0456162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F6410-2F9A-47D9-99A9-3CF174C941AD}" type="datetimeFigureOut">
              <a:rPr lang="en-US" smtClean="0"/>
              <a:t>9/2/2025</a:t>
            </a:fld>
            <a:endParaRPr lang="en-US"/>
          </a:p>
        </p:txBody>
      </p:sp>
      <p:sp>
        <p:nvSpPr>
          <p:cNvPr id="5" name="Footer Placeholder 4">
            <a:extLst>
              <a:ext uri="{FF2B5EF4-FFF2-40B4-BE49-F238E27FC236}">
                <a16:creationId xmlns:a16="http://schemas.microsoft.com/office/drawing/2014/main" id="{B51DACD6-1DC7-4EBD-B0C7-A52AE338E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EAEE06-F0C8-427A-BB04-AB85DF04F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6840A-8412-4D7C-B97F-65CF0C8E88EE}" type="slidenum">
              <a:rPr lang="en-US" smtClean="0"/>
              <a:t>‹#›</a:t>
            </a:fld>
            <a:endParaRPr lang="en-US"/>
          </a:p>
        </p:txBody>
      </p:sp>
    </p:spTree>
    <p:extLst>
      <p:ext uri="{BB962C8B-B14F-4D97-AF65-F5344CB8AC3E}">
        <p14:creationId xmlns:p14="http://schemas.microsoft.com/office/powerpoint/2010/main" val="70266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ayouthsoccer.org/resources/adult-registr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pp.smartsheet.com/b/form/08bb4adb3b784c0eb951dd70da29711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ayouthsoccer.org/codes-of-condu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ayouthsoccer.org/wp-content/uploads/2025/03/Referee-Abuse-Policy-531-9-Penalty-Summary.pdf" TargetMode="External"/><Relationship Id="rId2" Type="http://schemas.openxmlformats.org/officeDocument/2006/relationships/hyperlink" Target="https://9tcud.r.ah.d.sendibm5.com/mk/cl/f/sh/1t6Af4OiGsE8LUNFkN0iMHoUeza6Sb/_g1KzJVenlvb" TargetMode="External"/><Relationship Id="rId1" Type="http://schemas.openxmlformats.org/officeDocument/2006/relationships/slideLayout" Target="../slideLayouts/slideLayout2.xml"/><Relationship Id="rId5" Type="http://schemas.openxmlformats.org/officeDocument/2006/relationships/hyperlink" Target="https://mayouthsoccer.org/wp-content/uploads/2025/03/U.S.-Soccer-RAP-Video.mp4" TargetMode="External"/><Relationship Id="rId4" Type="http://schemas.openxmlformats.org/officeDocument/2006/relationships/hyperlink" Target="https://9tcud.r.ah.d.sendibm5.com/mk/cl/f/sh/1t6Af4OiGsEagCZg8j6dWXsK2oYqAf/UmhB09FdFXa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u10boys@cmysl.com" TargetMode="External"/><Relationship Id="rId13" Type="http://schemas.openxmlformats.org/officeDocument/2006/relationships/hyperlink" Target="mailto:U14girls@cmysl.com" TargetMode="External"/><Relationship Id="rId3" Type="http://schemas.openxmlformats.org/officeDocument/2006/relationships/hyperlink" Target="mailto:vicepresident@cmysl.com" TargetMode="External"/><Relationship Id="rId7" Type="http://schemas.openxmlformats.org/officeDocument/2006/relationships/hyperlink" Target="mailto:refassignor@cmysl.com" TargetMode="External"/><Relationship Id="rId12" Type="http://schemas.openxmlformats.org/officeDocument/2006/relationships/hyperlink" Target="mailto:U14boys@cmysl.com" TargetMode="External"/><Relationship Id="rId2" Type="http://schemas.openxmlformats.org/officeDocument/2006/relationships/hyperlink" Target="mailto:president@cmysl.com" TargetMode="External"/><Relationship Id="rId1" Type="http://schemas.openxmlformats.org/officeDocument/2006/relationships/slideLayout" Target="../slideLayouts/slideLayout4.xml"/><Relationship Id="rId6" Type="http://schemas.openxmlformats.org/officeDocument/2006/relationships/hyperlink" Target="mailto:Sportsmanship@cmysl.com" TargetMode="External"/><Relationship Id="rId11" Type="http://schemas.openxmlformats.org/officeDocument/2006/relationships/hyperlink" Target="mailto:U12girls@cmysl.com" TargetMode="External"/><Relationship Id="rId5" Type="http://schemas.openxmlformats.org/officeDocument/2006/relationships/hyperlink" Target="mailto:secretary@cmysl.com" TargetMode="External"/><Relationship Id="rId10" Type="http://schemas.openxmlformats.org/officeDocument/2006/relationships/hyperlink" Target="mailto:U12boys@cmysl.com" TargetMode="External"/><Relationship Id="rId4" Type="http://schemas.openxmlformats.org/officeDocument/2006/relationships/hyperlink" Target="mailto:treasurer@cmysl.com" TargetMode="External"/><Relationship Id="rId9" Type="http://schemas.openxmlformats.org/officeDocument/2006/relationships/hyperlink" Target="mailto:U10girls@cmysl.com" TargetMode="External"/><Relationship Id="rId14" Type="http://schemas.openxmlformats.org/officeDocument/2006/relationships/hyperlink" Target="mailto:U16-19@cmys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president@maysl.com" TargetMode="External"/><Relationship Id="rId2" Type="http://schemas.openxmlformats.org/officeDocument/2006/relationships/hyperlink" Target="http://www.cmysl.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5872E4A-6530-4A50-A28F-6FCFB7EC86E4}"/>
              </a:ext>
            </a:extLst>
          </p:cNvPr>
          <p:cNvSpPr>
            <a:spLocks noGrp="1"/>
          </p:cNvSpPr>
          <p:nvPr>
            <p:ph type="ctrTitle"/>
          </p:nvPr>
        </p:nvSpPr>
        <p:spPr>
          <a:xfrm>
            <a:off x="8842247" y="1481328"/>
            <a:ext cx="3343929" cy="2468880"/>
          </a:xfrm>
        </p:spPr>
        <p:txBody>
          <a:bodyPr>
            <a:noAutofit/>
          </a:bodyPr>
          <a:lstStyle/>
          <a:p>
            <a:pPr algn="l"/>
            <a:r>
              <a:rPr lang="en-US" b="1" dirty="0">
                <a:solidFill>
                  <a:schemeClr val="accent1"/>
                </a:solidFill>
              </a:rPr>
              <a:t>CMYSL Coaching</a:t>
            </a:r>
            <a:br>
              <a:rPr lang="en-US" b="1" dirty="0">
                <a:solidFill>
                  <a:schemeClr val="accent1"/>
                </a:solidFill>
              </a:rPr>
            </a:br>
            <a:r>
              <a:rPr lang="en-US" b="1" dirty="0">
                <a:solidFill>
                  <a:schemeClr val="accent1"/>
                </a:solidFill>
              </a:rPr>
              <a:t>Meeting </a:t>
            </a:r>
            <a:br>
              <a:rPr lang="en-US" b="1" dirty="0"/>
            </a:br>
            <a:r>
              <a:rPr lang="en-US" sz="3600" b="1" dirty="0"/>
              <a:t>August 2025</a:t>
            </a:r>
          </a:p>
        </p:txBody>
      </p:sp>
      <p:sp>
        <p:nvSpPr>
          <p:cNvPr id="3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Shape 3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Picture 7">
            <a:extLst>
              <a:ext uri="{FF2B5EF4-FFF2-40B4-BE49-F238E27FC236}">
                <a16:creationId xmlns:a16="http://schemas.microsoft.com/office/drawing/2014/main" id="{540BB551-42A9-4B51-A8B8-A7F913D254CC}"/>
              </a:ext>
            </a:extLst>
          </p:cNvPr>
          <p:cNvPicPr>
            <a:picLocks noChangeAspect="1"/>
          </p:cNvPicPr>
          <p:nvPr/>
        </p:nvPicPr>
        <p:blipFill rotWithShape="1">
          <a:blip r:embed="rId2"/>
          <a:srcRect l="11385" r="1"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21628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Rosters – Coaching Compliance</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15600" cy="4351338"/>
          </a:xfrm>
        </p:spPr>
        <p:txBody>
          <a:bodyPr>
            <a:normAutofit/>
          </a:bodyPr>
          <a:lstStyle/>
          <a:p>
            <a:r>
              <a:rPr lang="en-US" dirty="0"/>
              <a:t>Coaches need 3 Items to be approved on a roster</a:t>
            </a:r>
          </a:p>
          <a:p>
            <a:pPr lvl="1"/>
            <a:r>
              <a:rPr lang="en-US" dirty="0"/>
              <a:t>CORI Approved, (CC)Concussion Certified, (ST) SafeSport Trained</a:t>
            </a:r>
          </a:p>
          <a:p>
            <a:r>
              <a:rPr lang="en-US" dirty="0"/>
              <a:t>Links:  </a:t>
            </a:r>
            <a:r>
              <a:rPr lang="en-US" dirty="0">
                <a:hlinkClick r:id="rId2"/>
              </a:rPr>
              <a:t>https://mayouthsoccer.org/resources/adult-registration/</a:t>
            </a:r>
            <a:endParaRPr lang="en-US" dirty="0"/>
          </a:p>
          <a:p>
            <a:r>
              <a:rPr lang="en-US" dirty="0"/>
              <a:t>Risk Status (CORI); CC, and ST</a:t>
            </a:r>
          </a:p>
        </p:txBody>
      </p:sp>
      <p:pic>
        <p:nvPicPr>
          <p:cNvPr id="5" name="Picture 4">
            <a:extLst>
              <a:ext uri="{FF2B5EF4-FFF2-40B4-BE49-F238E27FC236}">
                <a16:creationId xmlns:a16="http://schemas.microsoft.com/office/drawing/2014/main" id="{D8B2491D-EE6B-EC58-E228-41088F241FEF}"/>
              </a:ext>
            </a:extLst>
          </p:cNvPr>
          <p:cNvPicPr>
            <a:picLocks noChangeAspect="1"/>
          </p:cNvPicPr>
          <p:nvPr/>
        </p:nvPicPr>
        <p:blipFill>
          <a:blip r:embed="rId3"/>
          <a:stretch>
            <a:fillRect/>
          </a:stretch>
        </p:blipFill>
        <p:spPr>
          <a:xfrm>
            <a:off x="758362" y="3874987"/>
            <a:ext cx="10294182" cy="1828656"/>
          </a:xfrm>
          <a:prstGeom prst="rect">
            <a:avLst/>
          </a:prstGeom>
        </p:spPr>
      </p:pic>
    </p:spTree>
    <p:extLst>
      <p:ext uri="{BB962C8B-B14F-4D97-AF65-F5344CB8AC3E}">
        <p14:creationId xmlns:p14="http://schemas.microsoft.com/office/powerpoint/2010/main" val="221417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Rosters – Uniform numbers</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151697"/>
            <a:ext cx="5433100" cy="5550660"/>
          </a:xfrm>
        </p:spPr>
        <p:txBody>
          <a:bodyPr>
            <a:normAutofit fontScale="92500" lnSpcReduction="20000"/>
          </a:bodyPr>
          <a:lstStyle/>
          <a:p>
            <a:r>
              <a:rPr lang="en-US" dirty="0">
                <a:solidFill>
                  <a:schemeClr val="accent1"/>
                </a:solidFill>
              </a:rPr>
              <a:t>Coaches are responsible to add uniform numbers onto the roster.  Not the Referee!</a:t>
            </a:r>
          </a:p>
          <a:p>
            <a:r>
              <a:rPr lang="en-US" dirty="0" err="1"/>
              <a:t>SportsConnect</a:t>
            </a:r>
            <a:r>
              <a:rPr lang="en-US" dirty="0"/>
              <a:t> – Club view</a:t>
            </a:r>
          </a:p>
          <a:p>
            <a:r>
              <a:rPr lang="en-US" dirty="0"/>
              <a:t>Team Central / Team Directory</a:t>
            </a:r>
          </a:p>
          <a:p>
            <a:r>
              <a:rPr lang="en-US" dirty="0"/>
              <a:t>Select the Go to Tournament &amp; Schedule Apps</a:t>
            </a:r>
          </a:p>
          <a:p>
            <a:r>
              <a:rPr lang="en-US" dirty="0"/>
              <a:t>View Tourn Aps</a:t>
            </a:r>
          </a:p>
          <a:p>
            <a:r>
              <a:rPr lang="en-US" dirty="0"/>
              <a:t>Under the Team Assignment Codes</a:t>
            </a:r>
          </a:p>
          <a:p>
            <a:r>
              <a:rPr lang="en-US" dirty="0"/>
              <a:t>Select Edit Player Team Info</a:t>
            </a:r>
          </a:p>
          <a:p>
            <a:pPr marL="0" indent="0">
              <a:buNone/>
            </a:pPr>
            <a:endParaRPr lang="en-US" dirty="0"/>
          </a:p>
          <a:p>
            <a:endParaRPr lang="en-US" dirty="0"/>
          </a:p>
          <a:p>
            <a:r>
              <a:rPr lang="en-US" dirty="0"/>
              <a:t>Add the players numbers in both home and away field</a:t>
            </a:r>
          </a:p>
          <a:p>
            <a:endParaRPr lang="en-US" dirty="0"/>
          </a:p>
        </p:txBody>
      </p:sp>
      <p:pic>
        <p:nvPicPr>
          <p:cNvPr id="9" name="Picture 8">
            <a:extLst>
              <a:ext uri="{FF2B5EF4-FFF2-40B4-BE49-F238E27FC236}">
                <a16:creationId xmlns:a16="http://schemas.microsoft.com/office/drawing/2014/main" id="{EB48365A-12D6-3E2E-8571-3FF3A984D9B1}"/>
              </a:ext>
            </a:extLst>
          </p:cNvPr>
          <p:cNvPicPr>
            <a:picLocks noChangeAspect="1"/>
          </p:cNvPicPr>
          <p:nvPr/>
        </p:nvPicPr>
        <p:blipFill>
          <a:blip r:embed="rId2"/>
          <a:stretch>
            <a:fillRect/>
          </a:stretch>
        </p:blipFill>
        <p:spPr>
          <a:xfrm>
            <a:off x="1514908" y="4683317"/>
            <a:ext cx="4249366" cy="961699"/>
          </a:xfrm>
          <a:prstGeom prst="rect">
            <a:avLst/>
          </a:prstGeom>
        </p:spPr>
      </p:pic>
      <p:pic>
        <p:nvPicPr>
          <p:cNvPr id="11" name="Picture 10">
            <a:extLst>
              <a:ext uri="{FF2B5EF4-FFF2-40B4-BE49-F238E27FC236}">
                <a16:creationId xmlns:a16="http://schemas.microsoft.com/office/drawing/2014/main" id="{559557ED-C5ED-695A-680A-9E13D7A5027B}"/>
              </a:ext>
            </a:extLst>
          </p:cNvPr>
          <p:cNvPicPr>
            <a:picLocks noChangeAspect="1"/>
          </p:cNvPicPr>
          <p:nvPr/>
        </p:nvPicPr>
        <p:blipFill>
          <a:blip r:embed="rId3"/>
          <a:stretch>
            <a:fillRect/>
          </a:stretch>
        </p:blipFill>
        <p:spPr>
          <a:xfrm>
            <a:off x="7397494" y="1151697"/>
            <a:ext cx="3536220" cy="5632315"/>
          </a:xfrm>
          <a:prstGeom prst="rect">
            <a:avLst/>
          </a:prstGeom>
        </p:spPr>
      </p:pic>
    </p:spTree>
    <p:extLst>
      <p:ext uri="{BB962C8B-B14F-4D97-AF65-F5344CB8AC3E}">
        <p14:creationId xmlns:p14="http://schemas.microsoft.com/office/powerpoint/2010/main" val="161094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Rosters – Printing</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15600" cy="4351338"/>
          </a:xfrm>
        </p:spPr>
        <p:txBody>
          <a:bodyPr>
            <a:normAutofit/>
          </a:bodyPr>
          <a:lstStyle/>
          <a:p>
            <a:r>
              <a:rPr lang="en-US" dirty="0"/>
              <a:t>Login to your town’s org</a:t>
            </a:r>
          </a:p>
          <a:p>
            <a:r>
              <a:rPr lang="en-US" dirty="0"/>
              <a:t>Team Central / Team Directory</a:t>
            </a:r>
          </a:p>
          <a:p>
            <a:r>
              <a:rPr lang="en-US" dirty="0"/>
              <a:t>Select the Go to Tournament &amp; Schedule Apps</a:t>
            </a:r>
          </a:p>
          <a:p>
            <a:r>
              <a:rPr lang="en-US" dirty="0"/>
              <a:t>Schedule / Game Scoring</a:t>
            </a:r>
          </a:p>
          <a:p>
            <a:r>
              <a:rPr lang="en-US" dirty="0"/>
              <a:t>Print Roster</a:t>
            </a:r>
          </a:p>
        </p:txBody>
      </p:sp>
      <p:pic>
        <p:nvPicPr>
          <p:cNvPr id="4" name="Picture 3">
            <a:extLst>
              <a:ext uri="{FF2B5EF4-FFF2-40B4-BE49-F238E27FC236}">
                <a16:creationId xmlns:a16="http://schemas.microsoft.com/office/drawing/2014/main" id="{1436ED16-45D5-5295-F1B8-4EF3D8A3F842}"/>
              </a:ext>
            </a:extLst>
          </p:cNvPr>
          <p:cNvPicPr>
            <a:picLocks noChangeAspect="1"/>
          </p:cNvPicPr>
          <p:nvPr/>
        </p:nvPicPr>
        <p:blipFill>
          <a:blip r:embed="rId2"/>
          <a:stretch>
            <a:fillRect/>
          </a:stretch>
        </p:blipFill>
        <p:spPr>
          <a:xfrm>
            <a:off x="5700398" y="3429000"/>
            <a:ext cx="5498034" cy="1426301"/>
          </a:xfrm>
          <a:prstGeom prst="rect">
            <a:avLst/>
          </a:prstGeom>
        </p:spPr>
      </p:pic>
      <p:pic>
        <p:nvPicPr>
          <p:cNvPr id="9" name="Picture 8">
            <a:extLst>
              <a:ext uri="{FF2B5EF4-FFF2-40B4-BE49-F238E27FC236}">
                <a16:creationId xmlns:a16="http://schemas.microsoft.com/office/drawing/2014/main" id="{8B76DDDC-16EF-2D28-284D-EDD5AEAE6896}"/>
              </a:ext>
            </a:extLst>
          </p:cNvPr>
          <p:cNvPicPr>
            <a:picLocks noChangeAspect="1"/>
          </p:cNvPicPr>
          <p:nvPr/>
        </p:nvPicPr>
        <p:blipFill>
          <a:blip r:embed="rId3"/>
          <a:stretch>
            <a:fillRect/>
          </a:stretch>
        </p:blipFill>
        <p:spPr>
          <a:xfrm>
            <a:off x="4647052" y="5009718"/>
            <a:ext cx="7320428" cy="796007"/>
          </a:xfrm>
          <a:prstGeom prst="rect">
            <a:avLst/>
          </a:prstGeom>
        </p:spPr>
      </p:pic>
    </p:spTree>
    <p:extLst>
      <p:ext uri="{BB962C8B-B14F-4D97-AF65-F5344CB8AC3E}">
        <p14:creationId xmlns:p14="http://schemas.microsoft.com/office/powerpoint/2010/main" val="408105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a:t>
            </a:r>
          </a:p>
        </p:txBody>
      </p:sp>
      <p:pic>
        <p:nvPicPr>
          <p:cNvPr id="6" name="Content Placeholder 5">
            <a:extLst>
              <a:ext uri="{FF2B5EF4-FFF2-40B4-BE49-F238E27FC236}">
                <a16:creationId xmlns:a16="http://schemas.microsoft.com/office/drawing/2014/main" id="{64BF6736-6D13-F2E9-5F88-096C7F17DD9F}"/>
              </a:ext>
            </a:extLst>
          </p:cNvPr>
          <p:cNvPicPr>
            <a:picLocks noGrp="1" noChangeAspect="1"/>
          </p:cNvPicPr>
          <p:nvPr>
            <p:ph idx="1"/>
          </p:nvPr>
        </p:nvPicPr>
        <p:blipFill>
          <a:blip r:embed="rId2"/>
          <a:stretch>
            <a:fillRect/>
          </a:stretch>
        </p:blipFill>
        <p:spPr>
          <a:xfrm>
            <a:off x="3420122" y="1145147"/>
            <a:ext cx="5021212" cy="5414177"/>
          </a:xfrm>
        </p:spPr>
      </p:pic>
      <p:sp>
        <p:nvSpPr>
          <p:cNvPr id="5" name="Rectangle 4">
            <a:extLst>
              <a:ext uri="{FF2B5EF4-FFF2-40B4-BE49-F238E27FC236}">
                <a16:creationId xmlns:a16="http://schemas.microsoft.com/office/drawing/2014/main" id="{3DE9AFB9-C62F-2D69-1F6C-010784DA9AB6}"/>
              </a:ext>
            </a:extLst>
          </p:cNvPr>
          <p:cNvSpPr/>
          <p:nvPr/>
        </p:nvSpPr>
        <p:spPr>
          <a:xfrm>
            <a:off x="3629904" y="2713384"/>
            <a:ext cx="176783" cy="14113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07153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Game Day – Check in</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06173" cy="5007896"/>
          </a:xfrm>
        </p:spPr>
        <p:txBody>
          <a:bodyPr>
            <a:normAutofit/>
          </a:bodyPr>
          <a:lstStyle/>
          <a:p>
            <a:r>
              <a:rPr lang="en-US" dirty="0"/>
              <a:t>Must have 2 paper copies to give to the referee</a:t>
            </a:r>
          </a:p>
          <a:p>
            <a:pPr lvl="1"/>
            <a:r>
              <a:rPr lang="en-US" dirty="0"/>
              <a:t>If 2 copies are in Color – Great!</a:t>
            </a:r>
          </a:p>
          <a:p>
            <a:pPr lvl="1"/>
            <a:r>
              <a:rPr lang="en-US" dirty="0"/>
              <a:t>If 2 copies are in B&amp;W, must have a “Golden” color paper copy to use for check in</a:t>
            </a:r>
          </a:p>
          <a:p>
            <a:pPr lvl="2"/>
            <a:r>
              <a:rPr lang="en-US" dirty="0"/>
              <a:t>Can be laminated!!</a:t>
            </a:r>
          </a:p>
          <a:p>
            <a:pPr lvl="2"/>
            <a:r>
              <a:rPr lang="en-US" dirty="0"/>
              <a:t>MUST be in paper form</a:t>
            </a:r>
          </a:p>
          <a:p>
            <a:pPr lvl="2"/>
            <a:r>
              <a:rPr lang="en-US" dirty="0"/>
              <a:t>No Phone roster!</a:t>
            </a:r>
          </a:p>
          <a:p>
            <a:pPr lvl="2"/>
            <a:r>
              <a:rPr lang="en-US" dirty="0"/>
              <a:t>Referees have been instructed to accept this and give the golden copy back to you</a:t>
            </a:r>
          </a:p>
          <a:p>
            <a:r>
              <a:rPr lang="en-US" dirty="0"/>
              <a:t>No roster – Team without roster forfeits game</a:t>
            </a:r>
          </a:p>
          <a:p>
            <a:pPr lvl="1"/>
            <a:r>
              <a:rPr lang="en-US" dirty="0"/>
              <a:t>Team has within the 15 minute grace period to produce a roster otherwise the referee will abandon the game and leave the field</a:t>
            </a:r>
          </a:p>
          <a:p>
            <a:pPr lvl="2"/>
            <a:r>
              <a:rPr lang="en-US" dirty="0"/>
              <a:t>Follows the Timing and Forfeiture within the Participation Policy</a:t>
            </a:r>
          </a:p>
          <a:p>
            <a:pPr lvl="2"/>
            <a:endParaRPr lang="en-US" dirty="0"/>
          </a:p>
          <a:p>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72834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Game Day – Check in Cont.</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5515073" cy="4351338"/>
          </a:xfrm>
        </p:spPr>
        <p:txBody>
          <a:bodyPr>
            <a:normAutofit/>
          </a:bodyPr>
          <a:lstStyle/>
          <a:p>
            <a:r>
              <a:rPr lang="en-US" dirty="0"/>
              <a:t>All coaches must have their Coaching credentials</a:t>
            </a:r>
          </a:p>
          <a:p>
            <a:pPr lvl="1"/>
            <a:r>
              <a:rPr lang="en-US" dirty="0"/>
              <a:t>Picture being on the roster is not fully compliant</a:t>
            </a:r>
          </a:p>
          <a:p>
            <a:r>
              <a:rPr lang="en-US" dirty="0"/>
              <a:t>Referee’s have been instructed to ask for them</a:t>
            </a:r>
          </a:p>
          <a:p>
            <a:pPr lvl="1"/>
            <a:r>
              <a:rPr lang="en-US" dirty="0"/>
              <a:t>If you do not have yours at the game, you will be asked to move to the spectator's sideline</a:t>
            </a:r>
          </a:p>
          <a:p>
            <a:endParaRPr lang="en-US" dirty="0"/>
          </a:p>
          <a:p>
            <a:pPr lvl="2"/>
            <a:endParaRPr lang="en-US" dirty="0"/>
          </a:p>
          <a:p>
            <a:endParaRPr lang="en-US" dirty="0"/>
          </a:p>
          <a:p>
            <a:pPr lvl="2"/>
            <a:endParaRPr lang="en-US" dirty="0"/>
          </a:p>
          <a:p>
            <a:pPr lvl="1"/>
            <a:endParaRPr lang="en-US" dirty="0"/>
          </a:p>
          <a:p>
            <a:pPr marL="914400" lvl="2" indent="0">
              <a:buNone/>
            </a:pPr>
            <a:endParaRPr lang="en-US" dirty="0"/>
          </a:p>
        </p:txBody>
      </p:sp>
      <p:pic>
        <p:nvPicPr>
          <p:cNvPr id="5" name="Picture 4">
            <a:extLst>
              <a:ext uri="{FF2B5EF4-FFF2-40B4-BE49-F238E27FC236}">
                <a16:creationId xmlns:a16="http://schemas.microsoft.com/office/drawing/2014/main" id="{3DAC82EF-858D-3CB4-677A-4BAACA98A2B6}"/>
              </a:ext>
            </a:extLst>
          </p:cNvPr>
          <p:cNvPicPr>
            <a:picLocks noChangeAspect="1"/>
          </p:cNvPicPr>
          <p:nvPr/>
        </p:nvPicPr>
        <p:blipFill>
          <a:blip r:embed="rId2"/>
          <a:stretch>
            <a:fillRect/>
          </a:stretch>
        </p:blipFill>
        <p:spPr>
          <a:xfrm>
            <a:off x="7790839" y="1185757"/>
            <a:ext cx="3550849" cy="5468136"/>
          </a:xfrm>
          <a:prstGeom prst="rect">
            <a:avLst/>
          </a:prstGeom>
        </p:spPr>
      </p:pic>
    </p:spTree>
    <p:extLst>
      <p:ext uri="{BB962C8B-B14F-4D97-AF65-F5344CB8AC3E}">
        <p14:creationId xmlns:p14="http://schemas.microsoft.com/office/powerpoint/2010/main" val="323385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Game Day – The Game</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06173" cy="5066316"/>
          </a:xfrm>
        </p:spPr>
        <p:txBody>
          <a:bodyPr>
            <a:normAutofit/>
          </a:bodyPr>
          <a:lstStyle/>
          <a:p>
            <a:r>
              <a:rPr lang="en-US" dirty="0"/>
              <a:t>Only 3 coaches on the sideline – regardless of how many coaches are approved on the roster</a:t>
            </a:r>
          </a:p>
          <a:p>
            <a:r>
              <a:rPr lang="en-US" dirty="0"/>
              <a:t>All players must sub on/off from midfield</a:t>
            </a:r>
          </a:p>
          <a:p>
            <a:r>
              <a:rPr lang="en-US" dirty="0"/>
              <a:t>Bench area:  top of circle to top of Penalty Area</a:t>
            </a:r>
          </a:p>
          <a:p>
            <a:r>
              <a:rPr lang="en-US" dirty="0"/>
              <a:t>If 1 or no subs – consider a hydration break</a:t>
            </a:r>
          </a:p>
          <a:p>
            <a:pPr lvl="1"/>
            <a:r>
              <a:rPr lang="en-US" dirty="0"/>
              <a:t>If one team asks for it – it will be grant it</a:t>
            </a:r>
          </a:p>
          <a:p>
            <a:pPr lvl="1"/>
            <a:r>
              <a:rPr lang="en-US" dirty="0"/>
              <a:t>If the referee asks for it – please accept it without question</a:t>
            </a:r>
          </a:p>
          <a:p>
            <a:pPr lvl="1"/>
            <a:r>
              <a:rPr lang="en-US" dirty="0"/>
              <a:t>Clock runs during hydration breaks</a:t>
            </a:r>
          </a:p>
          <a:p>
            <a:r>
              <a:rPr lang="en-US" dirty="0"/>
              <a:t>Make sure you get a copy of the other team's roster from the referee with the score and winner clearly identified</a:t>
            </a:r>
          </a:p>
          <a:p>
            <a:r>
              <a:rPr lang="en-US" dirty="0"/>
              <a:t>U10 build out line – goal kicks only – use the half field line</a:t>
            </a:r>
          </a:p>
          <a:p>
            <a:pPr lvl="2"/>
            <a:endParaRPr lang="en-US" dirty="0"/>
          </a:p>
          <a:p>
            <a:endParaRPr lang="en-US" dirty="0"/>
          </a:p>
          <a:p>
            <a:pPr lvl="2"/>
            <a:endParaRPr lang="en-US" dirty="0"/>
          </a:p>
          <a:p>
            <a:pPr lvl="1"/>
            <a:endParaRPr lang="en-US" dirty="0"/>
          </a:p>
          <a:p>
            <a:pPr marL="914400" lvl="2" indent="0">
              <a:buNone/>
            </a:pPr>
            <a:endParaRPr lang="en-US" dirty="0"/>
          </a:p>
        </p:txBody>
      </p:sp>
      <p:pic>
        <p:nvPicPr>
          <p:cNvPr id="6" name="Picture 5">
            <a:extLst>
              <a:ext uri="{FF2B5EF4-FFF2-40B4-BE49-F238E27FC236}">
                <a16:creationId xmlns:a16="http://schemas.microsoft.com/office/drawing/2014/main" id="{30CFD521-8343-8C76-716E-1D309A2D4545}"/>
              </a:ext>
            </a:extLst>
          </p:cNvPr>
          <p:cNvPicPr>
            <a:picLocks noChangeAspect="1"/>
          </p:cNvPicPr>
          <p:nvPr/>
        </p:nvPicPr>
        <p:blipFill>
          <a:blip r:embed="rId2"/>
          <a:stretch>
            <a:fillRect/>
          </a:stretch>
        </p:blipFill>
        <p:spPr>
          <a:xfrm>
            <a:off x="9031242" y="2252436"/>
            <a:ext cx="2724150" cy="2019300"/>
          </a:xfrm>
          <a:prstGeom prst="rect">
            <a:avLst/>
          </a:prstGeom>
        </p:spPr>
      </p:pic>
    </p:spTree>
    <p:extLst>
      <p:ext uri="{BB962C8B-B14F-4D97-AF65-F5344CB8AC3E}">
        <p14:creationId xmlns:p14="http://schemas.microsoft.com/office/powerpoint/2010/main" val="52998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Rosters – Score Reporting</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15600" cy="4351338"/>
          </a:xfrm>
        </p:spPr>
        <p:txBody>
          <a:bodyPr>
            <a:normAutofit/>
          </a:bodyPr>
          <a:lstStyle/>
          <a:p>
            <a:r>
              <a:rPr lang="en-US" dirty="0"/>
              <a:t>Login to your town’s org</a:t>
            </a:r>
          </a:p>
          <a:p>
            <a:r>
              <a:rPr lang="en-US" dirty="0"/>
              <a:t>Team Central //Team Directory</a:t>
            </a:r>
          </a:p>
          <a:p>
            <a:r>
              <a:rPr lang="en-US" dirty="0"/>
              <a:t>Select the Go TO MA Youth Soccer</a:t>
            </a:r>
          </a:p>
          <a:p>
            <a:r>
              <a:rPr lang="en-US" dirty="0"/>
              <a:t>Teams &amp; Tournament &amp; Schedule Apps</a:t>
            </a:r>
          </a:p>
          <a:p>
            <a:r>
              <a:rPr lang="en-US" dirty="0"/>
              <a:t>Schedules / Game Scoring</a:t>
            </a:r>
          </a:p>
          <a:p>
            <a:r>
              <a:rPr lang="en-US" dirty="0"/>
              <a:t>It will bring up the list of games</a:t>
            </a:r>
          </a:p>
          <a:p>
            <a:r>
              <a:rPr lang="en-US" dirty="0"/>
              <a:t>Choose the correct game, enter final score</a:t>
            </a:r>
          </a:p>
        </p:txBody>
      </p:sp>
      <p:pic>
        <p:nvPicPr>
          <p:cNvPr id="6" name="Picture 5">
            <a:extLst>
              <a:ext uri="{FF2B5EF4-FFF2-40B4-BE49-F238E27FC236}">
                <a16:creationId xmlns:a16="http://schemas.microsoft.com/office/drawing/2014/main" id="{E72F6B3B-FE1A-1CEB-72F1-A44405DAEA22}"/>
              </a:ext>
            </a:extLst>
          </p:cNvPr>
          <p:cNvPicPr>
            <a:picLocks noChangeAspect="1"/>
          </p:cNvPicPr>
          <p:nvPr/>
        </p:nvPicPr>
        <p:blipFill>
          <a:blip r:embed="rId2"/>
          <a:stretch>
            <a:fillRect/>
          </a:stretch>
        </p:blipFill>
        <p:spPr>
          <a:xfrm>
            <a:off x="7121236" y="3478175"/>
            <a:ext cx="4765963" cy="1236387"/>
          </a:xfrm>
          <a:prstGeom prst="rect">
            <a:avLst/>
          </a:prstGeom>
        </p:spPr>
      </p:pic>
      <p:pic>
        <p:nvPicPr>
          <p:cNvPr id="9" name="Picture 8">
            <a:extLst>
              <a:ext uri="{FF2B5EF4-FFF2-40B4-BE49-F238E27FC236}">
                <a16:creationId xmlns:a16="http://schemas.microsoft.com/office/drawing/2014/main" id="{197C60F6-9466-F5E4-E372-0F6310FB26A4}"/>
              </a:ext>
            </a:extLst>
          </p:cNvPr>
          <p:cNvPicPr>
            <a:picLocks noChangeAspect="1"/>
          </p:cNvPicPr>
          <p:nvPr/>
        </p:nvPicPr>
        <p:blipFill>
          <a:blip r:embed="rId3"/>
          <a:stretch>
            <a:fillRect/>
          </a:stretch>
        </p:blipFill>
        <p:spPr>
          <a:xfrm>
            <a:off x="2113395" y="5333552"/>
            <a:ext cx="6762750" cy="1076325"/>
          </a:xfrm>
          <a:prstGeom prst="rect">
            <a:avLst/>
          </a:prstGeom>
        </p:spPr>
      </p:pic>
    </p:spTree>
    <p:extLst>
      <p:ext uri="{BB962C8B-B14F-4D97-AF65-F5344CB8AC3E}">
        <p14:creationId xmlns:p14="http://schemas.microsoft.com/office/powerpoint/2010/main" val="180462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Game Day – Referee Evaluation</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06173" cy="4351338"/>
          </a:xfrm>
        </p:spPr>
        <p:txBody>
          <a:bodyPr>
            <a:normAutofit/>
          </a:bodyPr>
          <a:lstStyle/>
          <a:p>
            <a:r>
              <a:rPr lang="en-US" dirty="0"/>
              <a:t>Our Sportsmanship Director has created a feedback form</a:t>
            </a:r>
          </a:p>
          <a:p>
            <a:r>
              <a:rPr lang="en-US" dirty="0"/>
              <a:t>This gives the coach a place to provide a game summary and constructive feedback on the referee</a:t>
            </a:r>
          </a:p>
          <a:p>
            <a:r>
              <a:rPr lang="en-US" dirty="0"/>
              <a:t>If the referee shows up 5 minutes before the game, we want to know</a:t>
            </a:r>
          </a:p>
          <a:p>
            <a:pPr lvl="1"/>
            <a:r>
              <a:rPr lang="en-US" dirty="0"/>
              <a:t>Unless they contacted you stating that they would be coming from another game and will be getting there close to game time</a:t>
            </a:r>
          </a:p>
          <a:p>
            <a:pPr lvl="2"/>
            <a:endParaRPr lang="en-US" dirty="0"/>
          </a:p>
          <a:p>
            <a:endParaRPr lang="en-US" dirty="0"/>
          </a:p>
          <a:p>
            <a:pPr lvl="2"/>
            <a:endParaRPr lang="en-US" dirty="0"/>
          </a:p>
          <a:p>
            <a:pPr lvl="1"/>
            <a:endParaRPr lang="en-US" dirty="0"/>
          </a:p>
          <a:p>
            <a:pPr marL="914400" lvl="2" indent="0">
              <a:buNone/>
            </a:pPr>
            <a:endParaRPr lang="en-US" dirty="0"/>
          </a:p>
        </p:txBody>
      </p:sp>
      <p:sp>
        <p:nvSpPr>
          <p:cNvPr id="4" name="Rectangle 1">
            <a:extLst>
              <a:ext uri="{FF2B5EF4-FFF2-40B4-BE49-F238E27FC236}">
                <a16:creationId xmlns:a16="http://schemas.microsoft.com/office/drawing/2014/main" id="{D5E1C143-9C9F-49ED-006F-EFC993053614}"/>
              </a:ext>
            </a:extLst>
          </p:cNvPr>
          <p:cNvSpPr>
            <a:spLocks noChangeArrowheads="1"/>
          </p:cNvSpPr>
          <p:nvPr/>
        </p:nvSpPr>
        <p:spPr bwMode="auto">
          <a:xfrm>
            <a:off x="1068384" y="4849086"/>
            <a:ext cx="10844216"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155CC"/>
                </a:solidFill>
                <a:effectLst/>
                <a:latin typeface="Arial" panose="020B0604020202020204" pitchFamily="34" charset="0"/>
                <a:ea typeface="Helvetica Neue"/>
                <a:hlinkClick r:id="rId2"/>
              </a:rPr>
              <a:t>https://app.smartsheet.com/b/form/08bb4adb3b784c0eb951dd70da297114</a:t>
            </a:r>
            <a:r>
              <a:rPr kumimoji="0" lang="en-US" altLang="en-US" sz="20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779495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Sportsmanship Card Reading</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754109" y="1253331"/>
            <a:ext cx="10914882" cy="5500760"/>
          </a:xfrm>
        </p:spPr>
        <p:txBody>
          <a:bodyPr>
            <a:normAutofit fontScale="92500" lnSpcReduction="20000"/>
          </a:bodyPr>
          <a:lstStyle/>
          <a:p>
            <a:r>
              <a:rPr lang="en-US" dirty="0"/>
              <a:t>New process being used in all leagues across the state</a:t>
            </a:r>
          </a:p>
          <a:p>
            <a:r>
              <a:rPr lang="en-US" dirty="0"/>
              <a:t>Procedure:</a:t>
            </a:r>
          </a:p>
          <a:p>
            <a:pPr lvl="1"/>
            <a:r>
              <a:rPr lang="en-US" dirty="0"/>
              <a:t>After all pre-game activities are complete, both teams and the referee crew will line up at the Halfway Line of the Coaches Sideline.</a:t>
            </a:r>
          </a:p>
          <a:p>
            <a:pPr lvl="1"/>
            <a:r>
              <a:rPr lang="en-US" dirty="0"/>
              <a:t>Led by officials, all players and coaches will walk across the field and line up facing spectators, 5 yard from the sideline.</a:t>
            </a:r>
          </a:p>
          <a:p>
            <a:pPr lvl="1"/>
            <a:r>
              <a:rPr lang="en-US" dirty="0"/>
              <a:t>The Sportsmanship Statement will be read by a representative of the Home team to all coaches, players and spectators.</a:t>
            </a:r>
          </a:p>
          <a:p>
            <a:pPr lvl="1"/>
            <a:r>
              <a:rPr lang="en-US" dirty="0"/>
              <a:t>Following the reading of the script, players will perform a pre-game handshake. (Home team to walk down the line of Away Team). After the pre-game handshake, all players and coaches will return to benches and starting players will assume positions on the field of play.</a:t>
            </a:r>
          </a:p>
          <a:p>
            <a:pPr lvl="1"/>
            <a:r>
              <a:rPr lang="en-US" dirty="0"/>
              <a:t>No official post game handshake</a:t>
            </a:r>
          </a:p>
          <a:p>
            <a:r>
              <a:rPr lang="en-US" dirty="0"/>
              <a:t>Statement to be read by a home team representative:</a:t>
            </a:r>
          </a:p>
          <a:p>
            <a:pPr lvl="1"/>
            <a:r>
              <a:rPr lang="en-US" dirty="0"/>
              <a:t>All participants deserve the right to play in an environment free from hostile and distracting behavior.</a:t>
            </a:r>
          </a:p>
          <a:p>
            <a:pPr lvl="1"/>
            <a:r>
              <a:rPr lang="en-US" dirty="0"/>
              <a:t>Poor sportsmanship will not be tolerated; the game may be stopped and sanctions applied for violations of policy or codes of conduct.</a:t>
            </a:r>
          </a:p>
          <a:p>
            <a:pPr lvl="1"/>
            <a:r>
              <a:rPr lang="en-US" dirty="0"/>
              <a:t>Please enjoy the game and do your part to create a positive soccer experience for all.</a:t>
            </a:r>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8687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Agenda</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514831" y="1330036"/>
            <a:ext cx="5603507" cy="5392882"/>
          </a:xfrm>
          <a:ln>
            <a:solidFill>
              <a:schemeClr val="tx1"/>
            </a:solidFill>
          </a:ln>
        </p:spPr>
        <p:txBody>
          <a:bodyPr>
            <a:normAutofit lnSpcReduction="10000"/>
          </a:bodyPr>
          <a:lstStyle/>
          <a:p>
            <a:r>
              <a:rPr lang="en-US" dirty="0"/>
              <a:t>CMYSL Leadership Team</a:t>
            </a:r>
          </a:p>
          <a:p>
            <a:r>
              <a:rPr lang="en-US" dirty="0"/>
              <a:t>Playing Fact Sheet</a:t>
            </a:r>
          </a:p>
          <a:p>
            <a:r>
              <a:rPr lang="en-US" dirty="0"/>
              <a:t>Fines List</a:t>
            </a:r>
          </a:p>
          <a:p>
            <a:r>
              <a:rPr lang="en-US" dirty="0"/>
              <a:t>Rosters</a:t>
            </a:r>
          </a:p>
          <a:p>
            <a:pPr lvl="1"/>
            <a:r>
              <a:rPr lang="en-US" dirty="0"/>
              <a:t>Photos</a:t>
            </a:r>
          </a:p>
          <a:p>
            <a:pPr lvl="1"/>
            <a:r>
              <a:rPr lang="en-US" dirty="0"/>
              <a:t>Coaching Credentials</a:t>
            </a:r>
          </a:p>
          <a:p>
            <a:pPr lvl="1"/>
            <a:r>
              <a:rPr lang="en-US" dirty="0"/>
              <a:t>Player Uniform #</a:t>
            </a:r>
          </a:p>
          <a:p>
            <a:pPr lvl="1"/>
            <a:r>
              <a:rPr lang="en-US" dirty="0"/>
              <a:t>Printing Roster</a:t>
            </a:r>
          </a:p>
          <a:p>
            <a:r>
              <a:rPr lang="en-US" dirty="0"/>
              <a:t>Game Day</a:t>
            </a:r>
          </a:p>
          <a:p>
            <a:pPr lvl="1"/>
            <a:r>
              <a:rPr lang="en-US" dirty="0"/>
              <a:t>Game Readiness  (CORI)</a:t>
            </a:r>
          </a:p>
          <a:p>
            <a:pPr lvl="1"/>
            <a:r>
              <a:rPr lang="en-US" dirty="0"/>
              <a:t>The Game</a:t>
            </a:r>
          </a:p>
          <a:p>
            <a:pPr lvl="1"/>
            <a:r>
              <a:rPr lang="en-US" dirty="0"/>
              <a:t>Score Reporting</a:t>
            </a:r>
          </a:p>
          <a:p>
            <a:pPr lvl="1"/>
            <a:r>
              <a:rPr lang="en-US" dirty="0"/>
              <a:t>Referee Evaluation</a:t>
            </a:r>
          </a:p>
          <a:p>
            <a:pPr lvl="1"/>
            <a:endParaRPr lang="en-US" dirty="0"/>
          </a:p>
          <a:p>
            <a:pPr marL="0" indent="0">
              <a:buNone/>
            </a:pPr>
            <a:endParaRPr lang="en-US" dirty="0"/>
          </a:p>
        </p:txBody>
      </p:sp>
      <p:sp>
        <p:nvSpPr>
          <p:cNvPr id="4" name="Content Placeholder 2">
            <a:extLst>
              <a:ext uri="{FF2B5EF4-FFF2-40B4-BE49-F238E27FC236}">
                <a16:creationId xmlns:a16="http://schemas.microsoft.com/office/drawing/2014/main" id="{89CE017C-E215-CE43-373D-40DED8953EB6}"/>
              </a:ext>
            </a:extLst>
          </p:cNvPr>
          <p:cNvSpPr txBox="1">
            <a:spLocks/>
          </p:cNvSpPr>
          <p:nvPr/>
        </p:nvSpPr>
        <p:spPr>
          <a:xfrm>
            <a:off x="6162026" y="1330035"/>
            <a:ext cx="5953774" cy="539288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Sportsmanship Card Reading</a:t>
            </a:r>
          </a:p>
          <a:p>
            <a:r>
              <a:rPr lang="en-US" dirty="0"/>
              <a:t>Codes of Conduct</a:t>
            </a:r>
          </a:p>
          <a:p>
            <a:r>
              <a:rPr lang="en-US" dirty="0"/>
              <a:t>Derogatory Language / Discrimination</a:t>
            </a:r>
          </a:p>
          <a:p>
            <a:r>
              <a:rPr lang="en-US" dirty="0"/>
              <a:t>Respect the call 531-9 Policy</a:t>
            </a:r>
          </a:p>
          <a:p>
            <a:r>
              <a:rPr lang="en-US" dirty="0"/>
              <a:t>Sportsmanship</a:t>
            </a:r>
          </a:p>
          <a:p>
            <a:r>
              <a:rPr lang="en-US" dirty="0"/>
              <a:t>Referee (Key messages)</a:t>
            </a:r>
          </a:p>
          <a:p>
            <a:r>
              <a:rPr lang="en-US" dirty="0"/>
              <a:t>Weather / Cancellations</a:t>
            </a:r>
          </a:p>
          <a:p>
            <a:r>
              <a:rPr lang="en-US" dirty="0"/>
              <a:t>Postponements / Rescheduling</a:t>
            </a:r>
          </a:p>
          <a:p>
            <a:r>
              <a:rPr lang="en-US" dirty="0"/>
              <a:t>Key Dates</a:t>
            </a:r>
          </a:p>
          <a:p>
            <a:r>
              <a:rPr lang="en-US" dirty="0"/>
              <a:t>Resources</a:t>
            </a:r>
          </a:p>
          <a:p>
            <a:endParaRPr lang="en-US" dirty="0"/>
          </a:p>
          <a:p>
            <a:pPr lvl="1"/>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77966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Codes of Conduct</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67406"/>
            <a:ext cx="10506173" cy="5385732"/>
          </a:xfrm>
        </p:spPr>
        <p:txBody>
          <a:bodyPr>
            <a:normAutofit fontScale="92500" lnSpcReduction="10000"/>
          </a:bodyPr>
          <a:lstStyle/>
          <a:p>
            <a:r>
              <a:rPr lang="en-US" dirty="0"/>
              <a:t>The state spent a lot of time and energy in updating safety items and codes of conduct for everyone’s benefit</a:t>
            </a:r>
          </a:p>
          <a:p>
            <a:r>
              <a:rPr lang="en-US" dirty="0"/>
              <a:t>6 dedicated codes that became effective February 1, 2023</a:t>
            </a:r>
          </a:p>
          <a:p>
            <a:pPr lvl="1"/>
            <a:r>
              <a:rPr lang="en-US" dirty="0"/>
              <a:t>Zero Tolerance Policy</a:t>
            </a:r>
          </a:p>
          <a:p>
            <a:pPr lvl="1"/>
            <a:r>
              <a:rPr lang="en-US" dirty="0"/>
              <a:t>Player’s Code of Conduct</a:t>
            </a:r>
          </a:p>
          <a:p>
            <a:pPr lvl="1"/>
            <a:r>
              <a:rPr lang="en-US" dirty="0"/>
              <a:t>Coach’s Code of Conduct</a:t>
            </a:r>
          </a:p>
          <a:p>
            <a:pPr lvl="1"/>
            <a:r>
              <a:rPr lang="en-US" dirty="0"/>
              <a:t>Parent’s / Guardian’s / Spectator’s Code of Conduct</a:t>
            </a:r>
          </a:p>
          <a:p>
            <a:pPr lvl="1"/>
            <a:r>
              <a:rPr lang="en-US" dirty="0"/>
              <a:t>Soccer Official’s Code of Conduct</a:t>
            </a:r>
          </a:p>
          <a:p>
            <a:pPr lvl="1"/>
            <a:r>
              <a:rPr lang="en-US" dirty="0"/>
              <a:t>Language Incidents &amp; Discriminatory Acts Response Guideline</a:t>
            </a:r>
          </a:p>
          <a:p>
            <a:r>
              <a:rPr lang="en-US" dirty="0"/>
              <a:t>All of these can be found on the MA Youth website</a:t>
            </a:r>
          </a:p>
          <a:p>
            <a:pPr marL="0" indent="0">
              <a:buNone/>
            </a:pPr>
            <a:r>
              <a:rPr lang="en-US" dirty="0">
                <a:hlinkClick r:id="rId2"/>
              </a:rPr>
              <a:t>https://mayouthsoccer.org/codes-of-conduct/</a:t>
            </a:r>
            <a:endParaRPr lang="en-US" dirty="0"/>
          </a:p>
          <a:p>
            <a:r>
              <a:rPr lang="en-US" dirty="0"/>
              <a:t>For the good of the game!</a:t>
            </a:r>
          </a:p>
          <a:p>
            <a:pPr lvl="1"/>
            <a:r>
              <a:rPr lang="en-US" dirty="0"/>
              <a:t>Tobacco use, smoking of any kind, electronic cigarettes, alcohol, and artificial noisemakers are prohibited at any CMYSL game</a:t>
            </a:r>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170069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0F7F-B39D-7AAB-0807-98F6B2166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5D53-1900-7443-0DDB-BC6965BFFFAB}"/>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Derogatory Language and/or Discrimination</a:t>
            </a:r>
          </a:p>
        </p:txBody>
      </p:sp>
      <p:sp>
        <p:nvSpPr>
          <p:cNvPr id="3" name="Content Placeholder 2">
            <a:extLst>
              <a:ext uri="{FF2B5EF4-FFF2-40B4-BE49-F238E27FC236}">
                <a16:creationId xmlns:a16="http://schemas.microsoft.com/office/drawing/2014/main" id="{0D240298-4116-96F5-5135-3513573E33E3}"/>
              </a:ext>
            </a:extLst>
          </p:cNvPr>
          <p:cNvSpPr>
            <a:spLocks noGrp="1"/>
          </p:cNvSpPr>
          <p:nvPr>
            <p:ph idx="1"/>
          </p:nvPr>
        </p:nvSpPr>
        <p:spPr>
          <a:xfrm>
            <a:off x="847627" y="1298864"/>
            <a:ext cx="10506173" cy="5351317"/>
          </a:xfrm>
        </p:spPr>
        <p:txBody>
          <a:bodyPr>
            <a:normAutofit lnSpcReduction="10000"/>
          </a:bodyPr>
          <a:lstStyle/>
          <a:p>
            <a:r>
              <a:rPr lang="en-US" dirty="0"/>
              <a:t>Derogatory Language and or Discriminatory Actions have been on the rise between players</a:t>
            </a:r>
          </a:p>
          <a:p>
            <a:pPr lvl="1"/>
            <a:r>
              <a:rPr lang="en-US" dirty="0"/>
              <a:t>9 page policy within Code of Conduct provides guidance for Coaches, Players, Spectators, and Referees</a:t>
            </a:r>
          </a:p>
          <a:p>
            <a:r>
              <a:rPr lang="en-US" dirty="0"/>
              <a:t>Main points for this meeting</a:t>
            </a:r>
          </a:p>
          <a:p>
            <a:pPr lvl="1"/>
            <a:r>
              <a:rPr lang="en-US" dirty="0"/>
              <a:t>Referee’s that hear/see the action are to follow IFAB laws of the game</a:t>
            </a:r>
          </a:p>
          <a:p>
            <a:pPr lvl="1"/>
            <a:r>
              <a:rPr lang="en-US" dirty="0"/>
              <a:t>Referee’s that do not hear/see the action, but an action is reported to them:</a:t>
            </a:r>
          </a:p>
          <a:p>
            <a:pPr lvl="2"/>
            <a:r>
              <a:rPr lang="en-US" dirty="0"/>
              <a:t>Will pause the match at next appropriate stoppage (and stop the clock) to collect the facts</a:t>
            </a:r>
          </a:p>
          <a:p>
            <a:pPr lvl="2"/>
            <a:r>
              <a:rPr lang="en-US" dirty="0"/>
              <a:t>Send all players back to their bench</a:t>
            </a:r>
          </a:p>
          <a:p>
            <a:pPr lvl="2"/>
            <a:r>
              <a:rPr lang="en-US" dirty="0"/>
              <a:t>Call all the coaches together to explain what was reported as best they can</a:t>
            </a:r>
          </a:p>
          <a:p>
            <a:pPr lvl="2"/>
            <a:r>
              <a:rPr lang="en-US" dirty="0"/>
              <a:t>Coaches, we need your support to resolve the issue immediately</a:t>
            </a:r>
          </a:p>
          <a:p>
            <a:r>
              <a:rPr lang="en-US" dirty="0"/>
              <a:t>If the coaches are uncooperative, or a resolution cannot be initiated/reached within 5 minutes, the referee could resume or abandon the match based on the safety of the environment </a:t>
            </a:r>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512574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4A5B-7039-0A6F-BAB5-3B8FE1ED3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CA863-D2E9-4CC4-856B-A16706A37E79}"/>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Respect the Call  531-9 Policy</a:t>
            </a:r>
          </a:p>
        </p:txBody>
      </p:sp>
      <p:sp>
        <p:nvSpPr>
          <p:cNvPr id="3" name="Content Placeholder 2">
            <a:extLst>
              <a:ext uri="{FF2B5EF4-FFF2-40B4-BE49-F238E27FC236}">
                <a16:creationId xmlns:a16="http://schemas.microsoft.com/office/drawing/2014/main" id="{9BD4F781-164D-EAFE-3865-3980CF41B75F}"/>
              </a:ext>
            </a:extLst>
          </p:cNvPr>
          <p:cNvSpPr>
            <a:spLocks noGrp="1"/>
          </p:cNvSpPr>
          <p:nvPr>
            <p:ph idx="1"/>
          </p:nvPr>
        </p:nvSpPr>
        <p:spPr>
          <a:xfrm>
            <a:off x="847627" y="1184564"/>
            <a:ext cx="10506173" cy="5600699"/>
          </a:xfrm>
        </p:spPr>
        <p:txBody>
          <a:bodyPr>
            <a:normAutofit lnSpcReduction="10000"/>
          </a:bodyPr>
          <a:lstStyle/>
          <a:p>
            <a:r>
              <a:rPr lang="en-US" dirty="0"/>
              <a:t>Effective March 1, 2025, US Soccer updated its Referee Abuse Policy with the goal to make youth and amateur matches safer, more fun, and more empowering for everyone involved</a:t>
            </a:r>
          </a:p>
          <a:p>
            <a:r>
              <a:rPr lang="en-US" dirty="0">
                <a:hlinkClick r:id="rId2"/>
              </a:rPr>
              <a:t>https://9tcud.r.ah.d.sendibm5.com/mk/cl/f/sh/1t6Af4OiGsE8LUNFkN0iMHoUeza6Sb/_g1KzJVenlvb</a:t>
            </a:r>
            <a:endParaRPr lang="en-US" dirty="0"/>
          </a:p>
          <a:p>
            <a:r>
              <a:rPr lang="en-US" dirty="0">
                <a:hlinkClick r:id="rId3"/>
              </a:rPr>
              <a:t>Referee-Abuse-Policy-531-9-Penalty-Summary.pdf</a:t>
            </a:r>
            <a:endParaRPr lang="en-US" dirty="0"/>
          </a:p>
          <a:p>
            <a:r>
              <a:rPr lang="en-US" dirty="0"/>
              <a:t>MA Youth Soccer has also approved a spectator policy, which extends the same minimum penalties</a:t>
            </a:r>
          </a:p>
          <a:p>
            <a:r>
              <a:rPr lang="en-US" dirty="0">
                <a:hlinkClick r:id="rId4"/>
              </a:rPr>
              <a:t>https://9tcud.r.ah.d.sendibm5.com/mk/cl/f/sh/1t6Af4OiGsEagCZg8j6dWXsK2oYqAf/UmhB09FdFXaL</a:t>
            </a:r>
            <a:endParaRPr lang="en-US" dirty="0"/>
          </a:p>
          <a:p>
            <a:r>
              <a:rPr lang="en-US" dirty="0"/>
              <a:t>Link to a 2 minute video</a:t>
            </a:r>
          </a:p>
          <a:p>
            <a:r>
              <a:rPr lang="en-US" dirty="0">
                <a:hlinkClick r:id="rId5"/>
              </a:rPr>
              <a:t>mayouthsoccer.org/wp-content/uploads/2025/03/U.S.-Soccer-RAP-Video.mp4</a:t>
            </a:r>
            <a:endParaRPr lang="en-US" dirty="0"/>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63809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53AD-DE86-97F4-45A3-F2867FAC95B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72E749-FD12-7892-FB94-8A7F4CC9A4B3}"/>
              </a:ext>
            </a:extLst>
          </p:cNvPr>
          <p:cNvPicPr>
            <a:picLocks noChangeAspect="1"/>
          </p:cNvPicPr>
          <p:nvPr/>
        </p:nvPicPr>
        <p:blipFill>
          <a:blip r:embed="rId2"/>
          <a:stretch>
            <a:fillRect/>
          </a:stretch>
        </p:blipFill>
        <p:spPr>
          <a:xfrm>
            <a:off x="1569028" y="-388"/>
            <a:ext cx="9053434" cy="6858387"/>
          </a:xfrm>
          <a:prstGeom prst="rect">
            <a:avLst/>
          </a:prstGeom>
        </p:spPr>
      </p:pic>
    </p:spTree>
    <p:extLst>
      <p:ext uri="{BB962C8B-B14F-4D97-AF65-F5344CB8AC3E}">
        <p14:creationId xmlns:p14="http://schemas.microsoft.com/office/powerpoint/2010/main" val="1435364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6F18F-DFFD-2E97-1352-6FFC04ADB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AB8AD-B22C-3290-695D-6D763EED8E8F}"/>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Respect the Call  531-9 Policy</a:t>
            </a:r>
          </a:p>
        </p:txBody>
      </p:sp>
      <p:sp>
        <p:nvSpPr>
          <p:cNvPr id="3" name="Content Placeholder 2">
            <a:extLst>
              <a:ext uri="{FF2B5EF4-FFF2-40B4-BE49-F238E27FC236}">
                <a16:creationId xmlns:a16="http://schemas.microsoft.com/office/drawing/2014/main" id="{4842CAF4-08F3-F920-C72D-5807CD12C886}"/>
              </a:ext>
            </a:extLst>
          </p:cNvPr>
          <p:cNvSpPr>
            <a:spLocks noGrp="1"/>
          </p:cNvSpPr>
          <p:nvPr>
            <p:ph idx="1"/>
          </p:nvPr>
        </p:nvSpPr>
        <p:spPr>
          <a:xfrm>
            <a:off x="847627" y="1184564"/>
            <a:ext cx="10506173" cy="5600699"/>
          </a:xfrm>
        </p:spPr>
        <p:txBody>
          <a:bodyPr>
            <a:normAutofit/>
          </a:bodyPr>
          <a:lstStyle/>
          <a:p>
            <a:r>
              <a:rPr lang="en-US" dirty="0"/>
              <a:t>Coaches, Players, and Spectators will be suspended for ALL instances for the number of games and/or time in ALL levels of play</a:t>
            </a:r>
          </a:p>
          <a:p>
            <a:pPr lvl="1"/>
            <a:r>
              <a:rPr lang="en-US" dirty="0"/>
              <a:t>If a coach plays in a Sunday morning league, coaches 2 town teams and 2 club teams</a:t>
            </a:r>
          </a:p>
          <a:p>
            <a:pPr lvl="2"/>
            <a:r>
              <a:rPr lang="en-US" dirty="0"/>
              <a:t>That coach is not allowed to participate in ANY of those events until suspension is completed</a:t>
            </a:r>
          </a:p>
          <a:p>
            <a:pPr lvl="1"/>
            <a:r>
              <a:rPr lang="en-US" dirty="0"/>
              <a:t>Example:  Coach was found guilty of Non-Physical Intimidation </a:t>
            </a:r>
          </a:p>
          <a:p>
            <a:pPr lvl="2"/>
            <a:r>
              <a:rPr lang="en-US" dirty="0"/>
              <a:t>This carries a minimum 4 game suspension</a:t>
            </a:r>
          </a:p>
          <a:p>
            <a:pPr lvl="3"/>
            <a:r>
              <a:rPr lang="en-US" dirty="0"/>
              <a:t>No playing in your adult league for the 4 games</a:t>
            </a:r>
          </a:p>
          <a:p>
            <a:pPr lvl="3"/>
            <a:r>
              <a:rPr lang="en-US" dirty="0"/>
              <a:t>No coaching either town team#1 for the 4 games</a:t>
            </a:r>
          </a:p>
          <a:p>
            <a:pPr lvl="3"/>
            <a:r>
              <a:rPr lang="en-US" dirty="0"/>
              <a:t>No coaching either town team#2 for the 4 games</a:t>
            </a:r>
          </a:p>
          <a:p>
            <a:pPr lvl="3"/>
            <a:r>
              <a:rPr lang="en-US" dirty="0"/>
              <a:t>No coaching either club team#1 for the 4 games</a:t>
            </a:r>
          </a:p>
          <a:p>
            <a:pPr lvl="3"/>
            <a:r>
              <a:rPr lang="en-US" dirty="0"/>
              <a:t>No coaching either club team#2 for the 4 games</a:t>
            </a:r>
          </a:p>
          <a:p>
            <a:pPr lvl="2"/>
            <a:r>
              <a:rPr lang="en-US" dirty="0"/>
              <a:t>This 4-game suspension impacted 20 events for that coach!</a:t>
            </a:r>
          </a:p>
          <a:p>
            <a:pPr lvl="1"/>
            <a:r>
              <a:rPr lang="en-US" dirty="0"/>
              <a:t>If this coach is also a badged referee</a:t>
            </a:r>
          </a:p>
          <a:p>
            <a:pPr lvl="2"/>
            <a:r>
              <a:rPr lang="en-US" dirty="0"/>
              <a:t>They are NOT allowed to officiate any matches during this suspended time</a:t>
            </a:r>
          </a:p>
          <a:p>
            <a:pPr lvl="2"/>
            <a:endParaRPr lang="en-US" dirty="0"/>
          </a:p>
          <a:p>
            <a:pPr lvl="2"/>
            <a:endParaRPr lang="en-US" dirty="0"/>
          </a:p>
          <a:p>
            <a:endParaRPr lang="en-US" dirty="0"/>
          </a:p>
          <a:p>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2147483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9731A-B8D8-9ACD-C3B5-FE83FC012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A36C3-5A96-32FB-DD33-253F2D6BC2F2}"/>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Sportsmanship</a:t>
            </a:r>
          </a:p>
        </p:txBody>
      </p:sp>
      <p:sp>
        <p:nvSpPr>
          <p:cNvPr id="3" name="Content Placeholder 2">
            <a:extLst>
              <a:ext uri="{FF2B5EF4-FFF2-40B4-BE49-F238E27FC236}">
                <a16:creationId xmlns:a16="http://schemas.microsoft.com/office/drawing/2014/main" id="{E609FF4D-4879-B108-1813-8BB0A1507D16}"/>
              </a:ext>
            </a:extLst>
          </p:cNvPr>
          <p:cNvSpPr>
            <a:spLocks noGrp="1"/>
          </p:cNvSpPr>
          <p:nvPr>
            <p:ph idx="1"/>
          </p:nvPr>
        </p:nvSpPr>
        <p:spPr>
          <a:xfrm>
            <a:off x="847627" y="1608804"/>
            <a:ext cx="10506173" cy="4351338"/>
          </a:xfrm>
        </p:spPr>
        <p:txBody>
          <a:bodyPr>
            <a:normAutofit lnSpcReduction="10000"/>
          </a:bodyPr>
          <a:lstStyle/>
          <a:p>
            <a:r>
              <a:rPr lang="en-US" dirty="0"/>
              <a:t>Goal Differential</a:t>
            </a:r>
          </a:p>
          <a:p>
            <a:pPr lvl="1"/>
            <a:r>
              <a:rPr lang="en-US" dirty="0"/>
              <a:t>8 goal difference (or more) is a problem!!</a:t>
            </a:r>
          </a:p>
          <a:p>
            <a:pPr lvl="1"/>
            <a:r>
              <a:rPr lang="en-US" dirty="0"/>
              <a:t>We average ~12 of these a season</a:t>
            </a:r>
          </a:p>
          <a:p>
            <a:pPr lvl="1"/>
            <a:r>
              <a:rPr lang="en-US" dirty="0"/>
              <a:t>DON’T wait until it you have a 6-goal differential to change your playing style </a:t>
            </a:r>
          </a:p>
          <a:p>
            <a:r>
              <a:rPr lang="en-US" dirty="0"/>
              <a:t>Applaud all good plays by both teams</a:t>
            </a:r>
          </a:p>
          <a:p>
            <a:r>
              <a:rPr lang="en-US" dirty="0"/>
              <a:t>Don’t yell across the field at players from a bad play</a:t>
            </a:r>
          </a:p>
          <a:p>
            <a:pPr lvl="1"/>
            <a:r>
              <a:rPr lang="en-US" dirty="0"/>
              <a:t>Pull the player aside once subbed and use as a teaching moment</a:t>
            </a:r>
          </a:p>
          <a:p>
            <a:pPr lvl="2"/>
            <a:r>
              <a:rPr lang="en-US" dirty="0"/>
              <a:t>What other options did he/she have?  </a:t>
            </a:r>
          </a:p>
          <a:p>
            <a:r>
              <a:rPr lang="en-US" dirty="0"/>
              <a:t>Coaches are responsible for Spectator comments</a:t>
            </a:r>
          </a:p>
          <a:p>
            <a:pPr lvl="1"/>
            <a:r>
              <a:rPr lang="en-US" dirty="0"/>
              <a:t>If you hear things coming from the spectator sideline – please fix it before it escalates</a:t>
            </a:r>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419221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Sportsmanship Cont.</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10506173" cy="4351338"/>
          </a:xfrm>
        </p:spPr>
        <p:txBody>
          <a:bodyPr>
            <a:normAutofit/>
          </a:bodyPr>
          <a:lstStyle/>
          <a:p>
            <a:r>
              <a:rPr lang="en-US" dirty="0"/>
              <a:t>Incident Notifications</a:t>
            </a:r>
          </a:p>
          <a:p>
            <a:pPr lvl="1"/>
            <a:r>
              <a:rPr lang="en-US" dirty="0"/>
              <a:t>Will typically come from Sportsmanship Director or President</a:t>
            </a:r>
          </a:p>
          <a:p>
            <a:pPr lvl="1"/>
            <a:r>
              <a:rPr lang="en-US" dirty="0"/>
              <a:t>Data into the board might come from 3-4 sources</a:t>
            </a:r>
          </a:p>
          <a:p>
            <a:pPr lvl="2"/>
            <a:r>
              <a:rPr lang="en-US" dirty="0"/>
              <a:t>Referee report through Arbiter</a:t>
            </a:r>
          </a:p>
          <a:p>
            <a:pPr lvl="2"/>
            <a:r>
              <a:rPr lang="en-US" dirty="0" err="1"/>
              <a:t>SmartSheet</a:t>
            </a:r>
            <a:r>
              <a:rPr lang="en-US" dirty="0"/>
              <a:t> form for the game summary / referee feedback</a:t>
            </a:r>
          </a:p>
          <a:p>
            <a:pPr lvl="2"/>
            <a:r>
              <a:rPr lang="en-US" dirty="0"/>
              <a:t>Email from coaches</a:t>
            </a:r>
          </a:p>
          <a:p>
            <a:pPr lvl="2"/>
            <a:r>
              <a:rPr lang="en-US" dirty="0"/>
              <a:t>Email from Town leadership</a:t>
            </a:r>
          </a:p>
          <a:p>
            <a:r>
              <a:rPr lang="en-US" dirty="0"/>
              <a:t>Hopefully, we won’t need to notify anyone regarding any of the updated Code of Conduct items</a:t>
            </a:r>
          </a:p>
          <a:p>
            <a:pPr lvl="2"/>
            <a:endParaRPr lang="en-US" dirty="0"/>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1031303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Referee Check in</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58900"/>
            <a:ext cx="10506173" cy="5384800"/>
          </a:xfrm>
        </p:spPr>
        <p:txBody>
          <a:bodyPr>
            <a:normAutofit lnSpcReduction="10000"/>
          </a:bodyPr>
          <a:lstStyle/>
          <a:p>
            <a:r>
              <a:rPr lang="en-US" dirty="0"/>
              <a:t>NO jewelry, earrings (or tape over earrings), watches, bracelets, casts</a:t>
            </a:r>
          </a:p>
          <a:p>
            <a:pPr lvl="1"/>
            <a:r>
              <a:rPr lang="en-US" dirty="0"/>
              <a:t>NO EXCEPTIONS!!</a:t>
            </a:r>
          </a:p>
          <a:p>
            <a:pPr lvl="1"/>
            <a:r>
              <a:rPr lang="en-US" dirty="0">
                <a:solidFill>
                  <a:schemeClr val="accent1"/>
                </a:solidFill>
              </a:rPr>
              <a:t>Tell parents of players – no new ear piercings until the season ends</a:t>
            </a:r>
          </a:p>
          <a:p>
            <a:r>
              <a:rPr lang="en-US" dirty="0"/>
              <a:t>Soft items in the hair  (no barrettes, plastic clips, or beads)</a:t>
            </a:r>
          </a:p>
          <a:p>
            <a:r>
              <a:rPr lang="en-US" dirty="0"/>
              <a:t>Hoodies can be worn under the uniform shirt – hood must be tucked inside the shirt</a:t>
            </a:r>
          </a:p>
          <a:p>
            <a:r>
              <a:rPr lang="en-US" dirty="0"/>
              <a:t>No baseball/softball cleats.  Can’t have a cleat at the front of the boot and no metal cleats</a:t>
            </a:r>
          </a:p>
          <a:p>
            <a:r>
              <a:rPr lang="en-US" dirty="0"/>
              <a:t>2 rosters – all paper – nothing from phone</a:t>
            </a:r>
          </a:p>
          <a:p>
            <a:r>
              <a:rPr lang="en-US" dirty="0"/>
              <a:t>All coaches MUST have and show you their CORI Credentials or they ae not allowed on the sideline</a:t>
            </a:r>
          </a:p>
          <a:p>
            <a:r>
              <a:rPr lang="en-US" dirty="0"/>
              <a:t>In the event of a substitute coach who is not on the primary roster</a:t>
            </a:r>
          </a:p>
          <a:p>
            <a:pPr lvl="1"/>
            <a:r>
              <a:rPr lang="en-US" dirty="0"/>
              <a:t>OK to accept proof of roster of the alternate team </a:t>
            </a:r>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901992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Referee - Captains Only Communications</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58900"/>
            <a:ext cx="10506173" cy="5384800"/>
          </a:xfrm>
        </p:spPr>
        <p:txBody>
          <a:bodyPr>
            <a:normAutofit/>
          </a:bodyPr>
          <a:lstStyle/>
          <a:p>
            <a:r>
              <a:rPr lang="en-US" dirty="0">
                <a:solidFill>
                  <a:srgbClr val="FF0000"/>
                </a:solidFill>
              </a:rPr>
              <a:t>(NO action on this for this fall)</a:t>
            </a:r>
          </a:p>
          <a:p>
            <a:r>
              <a:rPr lang="en-US" dirty="0"/>
              <a:t>New idea coming from MA Youth  Idea is that initiative is to focus on captain only communications with referees. Only the identified team captains may speak to the referees and only to respectfully request rule clarifications</a:t>
            </a:r>
          </a:p>
          <a:p>
            <a:r>
              <a:rPr lang="en-US" dirty="0"/>
              <a:t>Coaches can only call out substitutes or urgent safety concerns</a:t>
            </a:r>
          </a:p>
          <a:p>
            <a:r>
              <a:rPr lang="en-US" dirty="0"/>
              <a:t>Spectators should never have direct communication with the referee</a:t>
            </a:r>
          </a:p>
          <a:p>
            <a:r>
              <a:rPr lang="en-US" dirty="0"/>
              <a:t>MA Youth thinking of using this at 11v11 level (not 9v9 or 7v7)</a:t>
            </a:r>
          </a:p>
          <a:p>
            <a:r>
              <a:rPr lang="en-US" dirty="0"/>
              <a:t>Teams would need to identify 1-3 players, which can be easily identifiable to the referee, that would be selected by the coach &amp;amp; peers to be the captain</a:t>
            </a:r>
          </a:p>
          <a:p>
            <a:pPr marL="914400" lvl="2" indent="0">
              <a:buNone/>
            </a:pPr>
            <a:endParaRPr lang="en-US" dirty="0"/>
          </a:p>
        </p:txBody>
      </p:sp>
    </p:spTree>
    <p:extLst>
      <p:ext uri="{BB962C8B-B14F-4D97-AF65-F5344CB8AC3E}">
        <p14:creationId xmlns:p14="http://schemas.microsoft.com/office/powerpoint/2010/main" val="49217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955D-C801-112F-DBA7-92003BF86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A82A9-77A7-B66E-35F7-DB18438AEA8F}"/>
              </a:ext>
            </a:extLst>
          </p:cNvPr>
          <p:cNvSpPr>
            <a:spLocks noGrp="1"/>
          </p:cNvSpPr>
          <p:nvPr>
            <p:ph type="title"/>
          </p:nvPr>
        </p:nvSpPr>
        <p:spPr>
          <a:xfrm>
            <a:off x="838200" y="394942"/>
            <a:ext cx="10515600" cy="624689"/>
          </a:xfrm>
          <a:solidFill>
            <a:schemeClr val="accent1"/>
          </a:solidFill>
        </p:spPr>
        <p:txBody>
          <a:bodyPr>
            <a:normAutofit fontScale="90000"/>
          </a:bodyPr>
          <a:lstStyle/>
          <a:p>
            <a:r>
              <a:rPr lang="en-US" b="1" dirty="0">
                <a:solidFill>
                  <a:schemeClr val="bg1"/>
                </a:solidFill>
              </a:rPr>
              <a:t>No Referee</a:t>
            </a:r>
          </a:p>
        </p:txBody>
      </p:sp>
      <p:sp>
        <p:nvSpPr>
          <p:cNvPr id="3" name="Content Placeholder 2">
            <a:extLst>
              <a:ext uri="{FF2B5EF4-FFF2-40B4-BE49-F238E27FC236}">
                <a16:creationId xmlns:a16="http://schemas.microsoft.com/office/drawing/2014/main" id="{9C6E8EC1-343B-3A3F-FA18-0E38B2DD56FD}"/>
              </a:ext>
            </a:extLst>
          </p:cNvPr>
          <p:cNvSpPr>
            <a:spLocks noGrp="1"/>
          </p:cNvSpPr>
          <p:nvPr>
            <p:ph idx="1"/>
          </p:nvPr>
        </p:nvSpPr>
        <p:spPr>
          <a:xfrm>
            <a:off x="847627" y="1358900"/>
            <a:ext cx="10506173" cy="5384800"/>
          </a:xfrm>
        </p:spPr>
        <p:txBody>
          <a:bodyPr>
            <a:normAutofit/>
          </a:bodyPr>
          <a:lstStyle/>
          <a:p>
            <a:r>
              <a:rPr lang="en-US" dirty="0"/>
              <a:t>If there is no referee: </a:t>
            </a:r>
          </a:p>
          <a:p>
            <a:pPr lvl="1"/>
            <a:r>
              <a:rPr lang="en-US" sz="2800" dirty="0"/>
              <a:t>The coaches of the two teams will appoint an acting referee and play the game</a:t>
            </a:r>
          </a:p>
          <a:p>
            <a:pPr lvl="1"/>
            <a:r>
              <a:rPr lang="en-US" sz="2800" dirty="0"/>
              <a:t>Each team to cover a half</a:t>
            </a:r>
          </a:p>
          <a:p>
            <a:pPr lvl="1"/>
            <a:r>
              <a:rPr lang="en-US" sz="2800" dirty="0"/>
              <a:t>If a mutually acceptable party cannot be found to act as referee, the game must be rescheduled</a:t>
            </a:r>
          </a:p>
          <a:p>
            <a:r>
              <a:rPr lang="en-US" dirty="0"/>
              <a:t>In the event of a team being late and no referee, the other team must report it to the League for appropriate action</a:t>
            </a:r>
          </a:p>
          <a:p>
            <a:pPr marL="914400" lvl="2" indent="0">
              <a:buNone/>
            </a:pPr>
            <a:endParaRPr lang="en-US" dirty="0"/>
          </a:p>
        </p:txBody>
      </p:sp>
    </p:spTree>
    <p:extLst>
      <p:ext uri="{BB962C8B-B14F-4D97-AF65-F5344CB8AC3E}">
        <p14:creationId xmlns:p14="http://schemas.microsoft.com/office/powerpoint/2010/main" val="4955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6156ED-AE95-B174-3C7A-CC2009B62D1D}"/>
              </a:ext>
            </a:extLst>
          </p:cNvPr>
          <p:cNvSpPr>
            <a:spLocks noGrp="1"/>
          </p:cNvSpPr>
          <p:nvPr>
            <p:ph sz="half" idx="1"/>
          </p:nvPr>
        </p:nvSpPr>
        <p:spPr>
          <a:xfrm>
            <a:off x="838200" y="1308683"/>
            <a:ext cx="5181600" cy="4868280"/>
          </a:xfrm>
          <a:ln>
            <a:solidFill>
              <a:schemeClr val="tx1"/>
            </a:solidFill>
          </a:ln>
        </p:spPr>
        <p:txBody>
          <a:bodyPr>
            <a:normAutofit fontScale="85000" lnSpcReduction="20000"/>
          </a:bodyPr>
          <a:lstStyle/>
          <a:p>
            <a:r>
              <a:rPr lang="en-US" dirty="0"/>
              <a:t>Rick Porter – President</a:t>
            </a:r>
          </a:p>
          <a:p>
            <a:pPr lvl="1"/>
            <a:r>
              <a:rPr lang="en-US" dirty="0">
                <a:hlinkClick r:id="rId2"/>
              </a:rPr>
              <a:t>president@cmysl.com</a:t>
            </a:r>
            <a:endParaRPr lang="en-US" dirty="0"/>
          </a:p>
          <a:p>
            <a:r>
              <a:rPr lang="en-US" dirty="0"/>
              <a:t>Mike Poe – Vice President</a:t>
            </a:r>
          </a:p>
          <a:p>
            <a:pPr lvl="1"/>
            <a:r>
              <a:rPr lang="en-US" dirty="0">
                <a:hlinkClick r:id="rId3"/>
              </a:rPr>
              <a:t>vicepresident@cmysl.com</a:t>
            </a:r>
            <a:endParaRPr lang="en-US" dirty="0"/>
          </a:p>
          <a:p>
            <a:r>
              <a:rPr lang="en-US" dirty="0"/>
              <a:t>Jeff </a:t>
            </a:r>
            <a:r>
              <a:rPr lang="en-US" dirty="0" err="1"/>
              <a:t>LaBonte</a:t>
            </a:r>
            <a:r>
              <a:rPr lang="en-US" dirty="0"/>
              <a:t> – Treasurer</a:t>
            </a:r>
          </a:p>
          <a:p>
            <a:pPr lvl="1"/>
            <a:r>
              <a:rPr lang="en-US" dirty="0">
                <a:hlinkClick r:id="rId4"/>
              </a:rPr>
              <a:t>treasurer@cmysl.com</a:t>
            </a:r>
            <a:endParaRPr lang="en-US" dirty="0"/>
          </a:p>
          <a:p>
            <a:r>
              <a:rPr lang="en-US" dirty="0"/>
              <a:t>Marcia Perron – Secretary</a:t>
            </a:r>
          </a:p>
          <a:p>
            <a:pPr lvl="1"/>
            <a:r>
              <a:rPr lang="en-US" dirty="0">
                <a:hlinkClick r:id="rId5"/>
              </a:rPr>
              <a:t>secretary@cmysl.com</a:t>
            </a:r>
            <a:endParaRPr lang="en-US" dirty="0"/>
          </a:p>
          <a:p>
            <a:r>
              <a:rPr lang="en-US" dirty="0"/>
              <a:t>Thierry Mann – Sportsmanship</a:t>
            </a:r>
          </a:p>
          <a:p>
            <a:pPr lvl="1"/>
            <a:r>
              <a:rPr lang="en-US" dirty="0">
                <a:hlinkClick r:id="rId6"/>
              </a:rPr>
              <a:t>Sportsmanship@cmysl.com</a:t>
            </a:r>
            <a:endParaRPr lang="en-US" dirty="0"/>
          </a:p>
          <a:p>
            <a:endParaRPr lang="en-US" dirty="0"/>
          </a:p>
          <a:p>
            <a:r>
              <a:rPr lang="en-US" dirty="0"/>
              <a:t>By board appointment</a:t>
            </a:r>
          </a:p>
          <a:p>
            <a:pPr lvl="1"/>
            <a:r>
              <a:rPr lang="en-US" dirty="0"/>
              <a:t>Mark McGown – Referee Assignor</a:t>
            </a:r>
          </a:p>
          <a:p>
            <a:pPr lvl="2"/>
            <a:r>
              <a:rPr lang="en-US" dirty="0">
                <a:hlinkClick r:id="rId7"/>
              </a:rPr>
              <a:t>refassignor@cmysl.com</a:t>
            </a:r>
            <a:endParaRPr lang="en-US" dirty="0"/>
          </a:p>
          <a:p>
            <a:pPr marL="914400" lvl="2" indent="0">
              <a:buNone/>
            </a:pPr>
            <a:endParaRPr lang="en-US" dirty="0"/>
          </a:p>
          <a:p>
            <a:pPr lvl="1"/>
            <a:endParaRPr lang="en-US" dirty="0"/>
          </a:p>
          <a:p>
            <a:pPr lvl="1"/>
            <a:endParaRPr lang="en-US" dirty="0"/>
          </a:p>
        </p:txBody>
      </p:sp>
      <p:sp>
        <p:nvSpPr>
          <p:cNvPr id="4" name="Content Placeholder 3">
            <a:extLst>
              <a:ext uri="{FF2B5EF4-FFF2-40B4-BE49-F238E27FC236}">
                <a16:creationId xmlns:a16="http://schemas.microsoft.com/office/drawing/2014/main" id="{C14B2F9F-9A9A-ADC4-57DE-16CDF2B805BD}"/>
              </a:ext>
            </a:extLst>
          </p:cNvPr>
          <p:cNvSpPr>
            <a:spLocks noGrp="1"/>
          </p:cNvSpPr>
          <p:nvPr>
            <p:ph sz="half" idx="2"/>
          </p:nvPr>
        </p:nvSpPr>
        <p:spPr>
          <a:xfrm>
            <a:off x="6046365" y="1308683"/>
            <a:ext cx="5181600" cy="4868280"/>
          </a:xfrm>
          <a:ln>
            <a:solidFill>
              <a:schemeClr val="tx1"/>
            </a:solidFill>
          </a:ln>
        </p:spPr>
        <p:txBody>
          <a:bodyPr>
            <a:normAutofit fontScale="85000" lnSpcReduction="20000"/>
          </a:bodyPr>
          <a:lstStyle/>
          <a:p>
            <a:r>
              <a:rPr lang="en-US" dirty="0"/>
              <a:t>Brandon Sexton– U10 Boys Registrar</a:t>
            </a:r>
          </a:p>
          <a:p>
            <a:pPr lvl="1"/>
            <a:r>
              <a:rPr lang="en-US" sz="1800" dirty="0">
                <a:solidFill>
                  <a:schemeClr val="accent1"/>
                </a:solidFill>
                <a:hlinkClick r:id="rId8">
                  <a:extLst>
                    <a:ext uri="{A12FA001-AC4F-418D-AE19-62706E023703}">
                      <ahyp:hlinkClr xmlns:ahyp="http://schemas.microsoft.com/office/drawing/2018/hyperlinkcolor" val="tx"/>
                    </a:ext>
                  </a:extLst>
                </a:hlinkClick>
              </a:rPr>
              <a:t>U10boys@cmysl.com</a:t>
            </a:r>
            <a:endParaRPr lang="en-US" sz="1800" dirty="0">
              <a:solidFill>
                <a:schemeClr val="accent1"/>
              </a:solidFill>
            </a:endParaRPr>
          </a:p>
          <a:p>
            <a:r>
              <a:rPr lang="en-US" dirty="0"/>
              <a:t>Rich Thomas – U10 Girls Registrar</a:t>
            </a:r>
          </a:p>
          <a:p>
            <a:pPr lvl="1"/>
            <a:r>
              <a:rPr lang="en-US" sz="1800" dirty="0">
                <a:solidFill>
                  <a:schemeClr val="accent1"/>
                </a:solidFill>
                <a:hlinkClick r:id="rId9">
                  <a:extLst>
                    <a:ext uri="{A12FA001-AC4F-418D-AE19-62706E023703}">
                      <ahyp:hlinkClr xmlns:ahyp="http://schemas.microsoft.com/office/drawing/2018/hyperlinkcolor" val="tx"/>
                    </a:ext>
                  </a:extLst>
                </a:hlinkClick>
              </a:rPr>
              <a:t>U10girls@cmysl.com</a:t>
            </a:r>
            <a:endParaRPr lang="en-US" sz="1800" dirty="0">
              <a:solidFill>
                <a:schemeClr val="accent1"/>
              </a:solidFill>
            </a:endParaRPr>
          </a:p>
          <a:p>
            <a:r>
              <a:rPr lang="en-US" dirty="0"/>
              <a:t>Nicole LeBlanc – U12 Boys Registrar</a:t>
            </a:r>
          </a:p>
          <a:p>
            <a:pPr lvl="1"/>
            <a:r>
              <a:rPr lang="en-US" sz="1800" dirty="0">
                <a:solidFill>
                  <a:schemeClr val="accent1"/>
                </a:solidFill>
                <a:hlinkClick r:id="rId10">
                  <a:extLst>
                    <a:ext uri="{A12FA001-AC4F-418D-AE19-62706E023703}">
                      <ahyp:hlinkClr xmlns:ahyp="http://schemas.microsoft.com/office/drawing/2018/hyperlinkcolor" val="tx"/>
                    </a:ext>
                  </a:extLst>
                </a:hlinkClick>
              </a:rPr>
              <a:t>U12boys@cmysl.com</a:t>
            </a:r>
            <a:endParaRPr lang="en-US" sz="1800" dirty="0">
              <a:solidFill>
                <a:schemeClr val="accent1"/>
              </a:solidFill>
            </a:endParaRPr>
          </a:p>
          <a:p>
            <a:r>
              <a:rPr lang="en-US" dirty="0"/>
              <a:t>Dan Salvas – U12 Girls Registrar</a:t>
            </a:r>
          </a:p>
          <a:p>
            <a:pPr lvl="1"/>
            <a:r>
              <a:rPr lang="en-US" sz="1800" dirty="0">
                <a:solidFill>
                  <a:schemeClr val="accent1"/>
                </a:solidFill>
                <a:hlinkClick r:id="rId11">
                  <a:extLst>
                    <a:ext uri="{A12FA001-AC4F-418D-AE19-62706E023703}">
                      <ahyp:hlinkClr xmlns:ahyp="http://schemas.microsoft.com/office/drawing/2018/hyperlinkcolor" val="tx"/>
                    </a:ext>
                  </a:extLst>
                </a:hlinkClick>
              </a:rPr>
              <a:t>U12girls@cmysl.com</a:t>
            </a:r>
            <a:endParaRPr lang="en-US" sz="1800" dirty="0">
              <a:solidFill>
                <a:schemeClr val="accent1"/>
              </a:solidFill>
            </a:endParaRPr>
          </a:p>
          <a:p>
            <a:r>
              <a:rPr lang="en-US" dirty="0"/>
              <a:t>Tim </a:t>
            </a:r>
            <a:r>
              <a:rPr lang="en-US" dirty="0" err="1"/>
              <a:t>Denomme</a:t>
            </a:r>
            <a:r>
              <a:rPr lang="en-US" dirty="0"/>
              <a:t> – U14 Boys Registrar</a:t>
            </a:r>
          </a:p>
          <a:p>
            <a:pPr lvl="1"/>
            <a:r>
              <a:rPr lang="en-US" sz="1800" dirty="0">
                <a:solidFill>
                  <a:schemeClr val="accent1"/>
                </a:solidFill>
                <a:hlinkClick r:id="rId12">
                  <a:extLst>
                    <a:ext uri="{A12FA001-AC4F-418D-AE19-62706E023703}">
                      <ahyp:hlinkClr xmlns:ahyp="http://schemas.microsoft.com/office/drawing/2018/hyperlinkcolor" val="tx"/>
                    </a:ext>
                  </a:extLst>
                </a:hlinkClick>
              </a:rPr>
              <a:t>U14boys@cmysl.com</a:t>
            </a:r>
            <a:endParaRPr lang="en-US" sz="1800" dirty="0">
              <a:solidFill>
                <a:schemeClr val="accent1"/>
              </a:solidFill>
            </a:endParaRPr>
          </a:p>
          <a:p>
            <a:r>
              <a:rPr lang="en-US"/>
              <a:t>John Christina </a:t>
            </a:r>
            <a:r>
              <a:rPr lang="en-US" dirty="0"/>
              <a:t>– U14 Girls Registrar</a:t>
            </a:r>
          </a:p>
          <a:p>
            <a:pPr lvl="1"/>
            <a:r>
              <a:rPr lang="en-US" sz="1800" dirty="0">
                <a:solidFill>
                  <a:schemeClr val="accent1"/>
                </a:solidFill>
                <a:hlinkClick r:id="rId13">
                  <a:extLst>
                    <a:ext uri="{A12FA001-AC4F-418D-AE19-62706E023703}">
                      <ahyp:hlinkClr xmlns:ahyp="http://schemas.microsoft.com/office/drawing/2018/hyperlinkcolor" val="tx"/>
                    </a:ext>
                  </a:extLst>
                </a:hlinkClick>
              </a:rPr>
              <a:t>U14girls@cmysl.com</a:t>
            </a:r>
            <a:endParaRPr lang="en-US" sz="1800" dirty="0">
              <a:solidFill>
                <a:schemeClr val="accent1"/>
              </a:solidFill>
            </a:endParaRPr>
          </a:p>
          <a:p>
            <a:r>
              <a:rPr lang="en-US" dirty="0"/>
              <a:t>Jim Soto – U16-U18 Boys &amp; Girls Registrar</a:t>
            </a:r>
          </a:p>
          <a:p>
            <a:pPr lvl="1"/>
            <a:r>
              <a:rPr lang="en-US" sz="1800" dirty="0">
                <a:hlinkClick r:id="rId14"/>
              </a:rPr>
              <a:t>U16-19@cmysl.com</a:t>
            </a:r>
            <a:endParaRPr lang="en-US" sz="1800" dirty="0"/>
          </a:p>
          <a:p>
            <a:pPr lvl="1"/>
            <a:endParaRPr lang="en-US" sz="1800" dirty="0"/>
          </a:p>
          <a:p>
            <a:pPr lvl="1"/>
            <a:endParaRPr lang="en-US" sz="1800" dirty="0"/>
          </a:p>
          <a:p>
            <a:pPr lvl="1"/>
            <a:endParaRPr lang="en-US" sz="1800" dirty="0"/>
          </a:p>
          <a:p>
            <a:pPr lvl="1"/>
            <a:endParaRPr lang="en-US" sz="1800" dirty="0"/>
          </a:p>
          <a:p>
            <a:endParaRPr lang="en-US" sz="2200" dirty="0"/>
          </a:p>
          <a:p>
            <a:pPr lvl="1"/>
            <a:endParaRPr lang="en-US" sz="1800" dirty="0"/>
          </a:p>
          <a:p>
            <a:pPr marL="0" indent="0">
              <a:buNone/>
            </a:pPr>
            <a:endParaRPr lang="en-US" dirty="0"/>
          </a:p>
          <a:p>
            <a:pPr lvl="1"/>
            <a:endParaRPr lang="en-US" dirty="0"/>
          </a:p>
          <a:p>
            <a:pPr lvl="1"/>
            <a:endParaRPr lang="en-US" dirty="0"/>
          </a:p>
        </p:txBody>
      </p:sp>
      <p:sp>
        <p:nvSpPr>
          <p:cNvPr id="5" name="Title 1">
            <a:extLst>
              <a:ext uri="{FF2B5EF4-FFF2-40B4-BE49-F238E27FC236}">
                <a16:creationId xmlns:a16="http://schemas.microsoft.com/office/drawing/2014/main" id="{1558B2FA-711F-2CE2-68BA-2CF033918F2F}"/>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CMYSL Leadership Team</a:t>
            </a:r>
          </a:p>
        </p:txBody>
      </p:sp>
    </p:spTree>
    <p:extLst>
      <p:ext uri="{BB962C8B-B14F-4D97-AF65-F5344CB8AC3E}">
        <p14:creationId xmlns:p14="http://schemas.microsoft.com/office/powerpoint/2010/main" val="115835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Weather / Cancellations</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37688" y="1251000"/>
            <a:ext cx="10658573" cy="5134896"/>
          </a:xfrm>
        </p:spPr>
        <p:txBody>
          <a:bodyPr>
            <a:normAutofit lnSpcReduction="10000"/>
          </a:bodyPr>
          <a:lstStyle/>
          <a:p>
            <a:r>
              <a:rPr lang="en-US" dirty="0"/>
              <a:t>Minimum of 2 hours prior to game time to cancel games for bad weather</a:t>
            </a:r>
          </a:p>
          <a:p>
            <a:pPr lvl="1"/>
            <a:r>
              <a:rPr lang="en-US" dirty="0"/>
              <a:t>If within 2 hours, the referee makes the call at the field</a:t>
            </a:r>
          </a:p>
          <a:p>
            <a:pPr lvl="2"/>
            <a:r>
              <a:rPr lang="en-US" dirty="0"/>
              <a:t>Referee is paid for the game if he/she shows</a:t>
            </a:r>
          </a:p>
          <a:p>
            <a:r>
              <a:rPr lang="en-US" dirty="0"/>
              <a:t>If not closed in the system, referee shows, but no teams show</a:t>
            </a:r>
          </a:p>
          <a:p>
            <a:pPr lvl="1"/>
            <a:r>
              <a:rPr lang="en-US" dirty="0"/>
              <a:t>Referee is paid for the game</a:t>
            </a:r>
          </a:p>
          <a:p>
            <a:pPr lvl="1"/>
            <a:r>
              <a:rPr lang="en-US" dirty="0"/>
              <a:t>Game is cancelled – no makeup unless there is an agreement on who is paying the additional referee fees</a:t>
            </a:r>
          </a:p>
          <a:p>
            <a:r>
              <a:rPr lang="en-US" dirty="0" err="1"/>
              <a:t>SportConnect</a:t>
            </a:r>
            <a:r>
              <a:rPr lang="en-US" dirty="0"/>
              <a:t> schedule is NOT directly connected to the Arbiter SW system that the Referee’s are using</a:t>
            </a:r>
          </a:p>
          <a:p>
            <a:pPr lvl="1"/>
            <a:r>
              <a:rPr lang="en-US" dirty="0"/>
              <a:t>Text cancellations to 508-320-8061  &amp; Email president@cmysl.com</a:t>
            </a:r>
          </a:p>
          <a:p>
            <a:pPr lvl="2"/>
            <a:r>
              <a:rPr lang="en-US" dirty="0"/>
              <a:t>If all games:  Please provide field(s) name and state all games</a:t>
            </a:r>
          </a:p>
          <a:p>
            <a:pPr lvl="2"/>
            <a:r>
              <a:rPr lang="en-US" dirty="0"/>
              <a:t>If multiple game after a certain time:  Please provide field(s) name and games after X time</a:t>
            </a:r>
          </a:p>
          <a:p>
            <a:pPr lvl="2"/>
            <a:r>
              <a:rPr lang="en-US" dirty="0"/>
              <a:t>If 1 game:  Please provide field name and game number</a:t>
            </a:r>
          </a:p>
          <a:p>
            <a:pPr lvl="2"/>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1263470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Postponements / Rescheduling</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20800"/>
            <a:ext cx="10506173" cy="5359400"/>
          </a:xfrm>
        </p:spPr>
        <p:txBody>
          <a:bodyPr>
            <a:normAutofit fontScale="92500" lnSpcReduction="20000"/>
          </a:bodyPr>
          <a:lstStyle/>
          <a:p>
            <a:r>
              <a:rPr lang="en-US" dirty="0"/>
              <a:t>We’ve relaxed the rule on postponements a bit</a:t>
            </a:r>
          </a:p>
          <a:p>
            <a:pPr lvl="1"/>
            <a:r>
              <a:rPr lang="en-US" dirty="0"/>
              <a:t>They can be done throughout the season</a:t>
            </a:r>
          </a:p>
          <a:p>
            <a:r>
              <a:rPr lang="en-US" dirty="0"/>
              <a:t>The only legitimate reasons for postponing a game are:</a:t>
            </a:r>
          </a:p>
          <a:p>
            <a:pPr lvl="1"/>
            <a:r>
              <a:rPr lang="en-US" dirty="0"/>
              <a:t>Bad weather at the site of the game</a:t>
            </a:r>
          </a:p>
          <a:p>
            <a:pPr lvl="1"/>
            <a:r>
              <a:rPr lang="en-US" dirty="0"/>
              <a:t>Vandalism to the field or field is unavailable. It is suggested that teams swap fields to play the game</a:t>
            </a:r>
          </a:p>
          <a:p>
            <a:pPr lvl="1"/>
            <a:r>
              <a:rPr lang="en-US" dirty="0"/>
              <a:t>School event or religious event which prevents a team from fielding the minimum number of required players</a:t>
            </a:r>
          </a:p>
          <a:p>
            <a:r>
              <a:rPr lang="en-US" dirty="0"/>
              <a:t>Approved reschedule request submitted to the CMYSL President &amp; Referee Assignor by the Club/Town Rep, 96 hours or greater, prior to the game date can be done at no charge. </a:t>
            </a:r>
          </a:p>
          <a:p>
            <a:r>
              <a:rPr lang="en-US" dirty="0"/>
              <a:t>Reschedule requests within the 96 hours of the game are charged $100 per change.  (The reschedule &amp; charge is under the discretion of the CMYSL Board)</a:t>
            </a:r>
          </a:p>
          <a:p>
            <a:r>
              <a:rPr lang="en-US" dirty="0">
                <a:solidFill>
                  <a:srgbClr val="FF0000"/>
                </a:solidFill>
              </a:rPr>
              <a:t>Please don’t break up a 3 game set of games because your best player is missing!</a:t>
            </a:r>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87874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Postponements / Rescheduling (Cont.)</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20800"/>
            <a:ext cx="10771216" cy="5359400"/>
          </a:xfrm>
        </p:spPr>
        <p:txBody>
          <a:bodyPr>
            <a:normAutofit lnSpcReduction="10000"/>
          </a:bodyPr>
          <a:lstStyle/>
          <a:p>
            <a:r>
              <a:rPr lang="en-US" dirty="0"/>
              <a:t>Rescheduling:</a:t>
            </a:r>
          </a:p>
          <a:p>
            <a:pPr lvl="1"/>
            <a:r>
              <a:rPr lang="en-US" dirty="0"/>
              <a:t>Upon cancellation, the home coach is sent an email with a link to kickoff the reschedule process</a:t>
            </a:r>
          </a:p>
          <a:p>
            <a:pPr lvl="1"/>
            <a:r>
              <a:rPr lang="en-US" dirty="0"/>
              <a:t>Go into your schedule to get the opposing teams information</a:t>
            </a:r>
          </a:p>
          <a:p>
            <a:pPr lvl="2"/>
            <a:r>
              <a:rPr lang="en-US" dirty="0"/>
              <a:t>Either home or away coach can initiate the reschedule</a:t>
            </a:r>
          </a:p>
          <a:p>
            <a:pPr lvl="2"/>
            <a:r>
              <a:rPr lang="en-US" dirty="0"/>
              <a:t>Collect opposing coaches contact date from Sports Connect - Call, Text, email</a:t>
            </a:r>
          </a:p>
          <a:p>
            <a:pPr lvl="2"/>
            <a:r>
              <a:rPr lang="en-US" dirty="0"/>
              <a:t>Once there is some assemblance of a date – please enter it into </a:t>
            </a:r>
            <a:r>
              <a:rPr lang="en-US" dirty="0" err="1"/>
              <a:t>SportsConnect</a:t>
            </a:r>
            <a:endParaRPr lang="en-US" dirty="0"/>
          </a:p>
          <a:p>
            <a:pPr lvl="1"/>
            <a:r>
              <a:rPr lang="en-US" dirty="0"/>
              <a:t>Competition Policy states:  Rescheduled within 2 weeks, played within 4 weeks</a:t>
            </a:r>
          </a:p>
          <a:p>
            <a:pPr lvl="1"/>
            <a:endParaRPr lang="en-US" dirty="0"/>
          </a:p>
          <a:p>
            <a:r>
              <a:rPr lang="en-US" dirty="0"/>
              <a:t>Full details on the process is listed on the </a:t>
            </a:r>
            <a:r>
              <a:rPr lang="en-US" dirty="0">
                <a:hlinkClick r:id="rId2"/>
              </a:rPr>
              <a:t>www.cmysl.com</a:t>
            </a:r>
            <a:r>
              <a:rPr lang="en-US" dirty="0"/>
              <a:t> website</a:t>
            </a:r>
          </a:p>
          <a:p>
            <a:pPr lvl="1"/>
            <a:r>
              <a:rPr lang="en-US" dirty="0"/>
              <a:t>Under Coach Info &amp; Rescheduling</a:t>
            </a:r>
          </a:p>
          <a:p>
            <a:pPr lvl="1"/>
            <a:endParaRPr lang="en-US" dirty="0"/>
          </a:p>
          <a:p>
            <a:r>
              <a:rPr lang="en-US" dirty="0"/>
              <a:t>Once game is rescheduled – Please email </a:t>
            </a:r>
            <a:r>
              <a:rPr lang="en-US" dirty="0">
                <a:hlinkClick r:id="rId3"/>
              </a:rPr>
              <a:t>president@cmysl.com</a:t>
            </a:r>
            <a:endParaRPr lang="en-US" dirty="0"/>
          </a:p>
          <a:p>
            <a:pPr lvl="1"/>
            <a:r>
              <a:rPr lang="en-US" dirty="0"/>
              <a:t>We need to make sure that Arbiter (Referee system) gets the same update</a:t>
            </a:r>
          </a:p>
          <a:p>
            <a:pPr lvl="1"/>
            <a:endParaRPr lang="en-US" dirty="0"/>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331406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Postponements / Rescheduling (Cont.)</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367934"/>
            <a:ext cx="10506173" cy="5359400"/>
          </a:xfrm>
        </p:spPr>
        <p:txBody>
          <a:bodyPr>
            <a:normAutofit/>
          </a:bodyPr>
          <a:lstStyle/>
          <a:p>
            <a:r>
              <a:rPr lang="en-US" dirty="0"/>
              <a:t>Don’t have enough players are decide to just forfeit the match</a:t>
            </a:r>
          </a:p>
          <a:p>
            <a:pPr lvl="1"/>
            <a:r>
              <a:rPr lang="en-US" dirty="0"/>
              <a:t>In our Participation policies:</a:t>
            </a:r>
          </a:p>
          <a:p>
            <a:pPr lvl="2"/>
            <a:r>
              <a:rPr lang="en-US" dirty="0"/>
              <a:t>Forfeited games due to no shows and/or communications of forfeits within 24 hours of scheduled games, forfeiting team will be fined $100 and the cost of the referee fee(s) of that game</a:t>
            </a:r>
          </a:p>
          <a:p>
            <a:pPr lvl="2"/>
            <a:r>
              <a:rPr lang="en-US" dirty="0"/>
              <a:t>Game will be logged as a forfeit</a:t>
            </a:r>
          </a:p>
          <a:p>
            <a:pPr lvl="2"/>
            <a:r>
              <a:rPr lang="en-US" dirty="0"/>
              <a:t>If you are the away team, you also cover the cost of the referee (if the referee was paid)</a:t>
            </a:r>
          </a:p>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3080306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Key Dates</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721453" y="1608804"/>
            <a:ext cx="11023134" cy="4351338"/>
          </a:xfrm>
        </p:spPr>
        <p:txBody>
          <a:bodyPr>
            <a:normAutofit/>
          </a:bodyPr>
          <a:lstStyle/>
          <a:p>
            <a:r>
              <a:rPr lang="en-US" dirty="0"/>
              <a:t>Target schedule release 8/16 – done</a:t>
            </a:r>
          </a:p>
          <a:p>
            <a:r>
              <a:rPr lang="en-US" dirty="0"/>
              <a:t>Final schedule release 8/24 – Not yet</a:t>
            </a:r>
          </a:p>
          <a:p>
            <a:r>
              <a:rPr lang="en-US" dirty="0"/>
              <a:t>Season start 9/6</a:t>
            </a:r>
          </a:p>
          <a:p>
            <a:r>
              <a:rPr lang="en-US" dirty="0"/>
              <a:t>Columbus Day weekend 10/11 – no games scheduled, but could support make-up games</a:t>
            </a:r>
          </a:p>
          <a:p>
            <a:r>
              <a:rPr lang="en-US"/>
              <a:t>Season ends 11/8</a:t>
            </a:r>
            <a:endParaRPr lang="en-US" dirty="0"/>
          </a:p>
          <a:p>
            <a:pPr lvl="1"/>
            <a:endParaRPr lang="en-US" dirty="0"/>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281283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6E73-7C45-D86F-CCF7-08C36830E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EC897-9A9E-806B-F7F8-11D88019900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CMYSL Resource items</a:t>
            </a:r>
          </a:p>
        </p:txBody>
      </p:sp>
      <p:sp>
        <p:nvSpPr>
          <p:cNvPr id="3" name="Content Placeholder 2">
            <a:extLst>
              <a:ext uri="{FF2B5EF4-FFF2-40B4-BE49-F238E27FC236}">
                <a16:creationId xmlns:a16="http://schemas.microsoft.com/office/drawing/2014/main" id="{4C2CEC23-B556-B037-6792-E266584B51A2}"/>
              </a:ext>
            </a:extLst>
          </p:cNvPr>
          <p:cNvSpPr>
            <a:spLocks noGrp="1"/>
          </p:cNvSpPr>
          <p:nvPr>
            <p:ph idx="1"/>
          </p:nvPr>
        </p:nvSpPr>
        <p:spPr>
          <a:xfrm>
            <a:off x="847627" y="1291905"/>
            <a:ext cx="10506173" cy="5200970"/>
          </a:xfrm>
        </p:spPr>
        <p:txBody>
          <a:bodyPr>
            <a:normAutofit fontScale="92500" lnSpcReduction="10000"/>
          </a:bodyPr>
          <a:lstStyle/>
          <a:p>
            <a:r>
              <a:rPr lang="en-US" dirty="0"/>
              <a:t>Laws of the game:  </a:t>
            </a:r>
            <a:r>
              <a:rPr lang="en-US" dirty="0">
                <a:solidFill>
                  <a:schemeClr val="accent1"/>
                </a:solidFill>
              </a:rPr>
              <a:t>theifab.com</a:t>
            </a:r>
          </a:p>
          <a:p>
            <a:pPr lvl="1"/>
            <a:r>
              <a:rPr lang="en-US" dirty="0"/>
              <a:t>Modifications for U10:  No heading, No slide tackling, defending team retreats to half on goal kicks</a:t>
            </a:r>
          </a:p>
          <a:p>
            <a:pPr lvl="1"/>
            <a:r>
              <a:rPr lang="en-US" dirty="0"/>
              <a:t>Modifications for U12:  No heading</a:t>
            </a:r>
          </a:p>
          <a:p>
            <a:r>
              <a:rPr lang="en-US" dirty="0"/>
              <a:t>We have a website with a lot of data   </a:t>
            </a:r>
            <a:r>
              <a:rPr lang="en-US" dirty="0">
                <a:solidFill>
                  <a:schemeClr val="accent1"/>
                </a:solidFill>
              </a:rPr>
              <a:t>cmysl.com</a:t>
            </a:r>
          </a:p>
          <a:p>
            <a:r>
              <a:rPr lang="en-US" dirty="0"/>
              <a:t>Dedicated section for “Coach Resources”</a:t>
            </a:r>
          </a:p>
          <a:p>
            <a:pPr lvl="1"/>
            <a:r>
              <a:rPr lang="en-US" dirty="0"/>
              <a:t>Adult Registration Process</a:t>
            </a:r>
          </a:p>
          <a:p>
            <a:pPr lvl="1"/>
            <a:r>
              <a:rPr lang="en-US" dirty="0"/>
              <a:t>Game Feedback Form</a:t>
            </a:r>
          </a:p>
          <a:p>
            <a:pPr lvl="1"/>
            <a:r>
              <a:rPr lang="en-US" dirty="0"/>
              <a:t>Rescheduling Games</a:t>
            </a:r>
          </a:p>
          <a:p>
            <a:pPr lvl="1"/>
            <a:r>
              <a:rPr lang="en-US" dirty="0"/>
              <a:t>Roster, Schedule, and Game Scoring</a:t>
            </a:r>
          </a:p>
          <a:p>
            <a:r>
              <a:rPr lang="en-US" dirty="0"/>
              <a:t>Key policy items are in the “About Us”</a:t>
            </a:r>
          </a:p>
          <a:p>
            <a:pPr lvl="1"/>
            <a:r>
              <a:rPr lang="en-US" dirty="0"/>
              <a:t>Competition Policy</a:t>
            </a:r>
          </a:p>
          <a:p>
            <a:pPr lvl="1"/>
            <a:r>
              <a:rPr lang="en-US" dirty="0"/>
              <a:t>Sportsmanship Policy</a:t>
            </a:r>
          </a:p>
          <a:p>
            <a:pPr lvl="1"/>
            <a:r>
              <a:rPr lang="en-US" dirty="0"/>
              <a:t>Playing Fact Sheet</a:t>
            </a:r>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4025221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D03C-93E3-CBB0-D931-1CA3669DFA3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2912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4A4D-1E0F-DB0B-02EA-5994CA60B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80F00E-EE3A-2FF9-0C7B-49590C7627A2}"/>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CMYSL Resource items</a:t>
            </a:r>
          </a:p>
        </p:txBody>
      </p:sp>
      <p:sp>
        <p:nvSpPr>
          <p:cNvPr id="3" name="Content Placeholder 2">
            <a:extLst>
              <a:ext uri="{FF2B5EF4-FFF2-40B4-BE49-F238E27FC236}">
                <a16:creationId xmlns:a16="http://schemas.microsoft.com/office/drawing/2014/main" id="{71BCB366-99BC-1678-7BDB-3F8089614DB0}"/>
              </a:ext>
            </a:extLst>
          </p:cNvPr>
          <p:cNvSpPr>
            <a:spLocks noGrp="1"/>
          </p:cNvSpPr>
          <p:nvPr>
            <p:ph idx="1"/>
          </p:nvPr>
        </p:nvSpPr>
        <p:spPr>
          <a:xfrm>
            <a:off x="847627" y="1291905"/>
            <a:ext cx="10506173" cy="5200970"/>
          </a:xfrm>
        </p:spPr>
        <p:txBody>
          <a:bodyPr>
            <a:normAutofit fontScale="92500" lnSpcReduction="10000"/>
          </a:bodyPr>
          <a:lstStyle/>
          <a:p>
            <a:r>
              <a:rPr lang="en-US" dirty="0"/>
              <a:t>Laws of the game:  </a:t>
            </a:r>
            <a:r>
              <a:rPr lang="en-US" dirty="0">
                <a:solidFill>
                  <a:schemeClr val="accent1"/>
                </a:solidFill>
              </a:rPr>
              <a:t>theifab.com</a:t>
            </a:r>
          </a:p>
          <a:p>
            <a:pPr lvl="1"/>
            <a:r>
              <a:rPr lang="en-US" dirty="0"/>
              <a:t>Modifications for U10:  No heading, No slide tackling, defending team retreats to half on goal kicks</a:t>
            </a:r>
          </a:p>
          <a:p>
            <a:pPr lvl="1"/>
            <a:r>
              <a:rPr lang="en-US" dirty="0"/>
              <a:t>Modifications for U12:  No heading</a:t>
            </a:r>
          </a:p>
          <a:p>
            <a:r>
              <a:rPr lang="en-US" dirty="0"/>
              <a:t>We have a website with a lot of data   </a:t>
            </a:r>
            <a:r>
              <a:rPr lang="en-US" dirty="0">
                <a:solidFill>
                  <a:schemeClr val="accent1"/>
                </a:solidFill>
              </a:rPr>
              <a:t>cmysl.com</a:t>
            </a:r>
          </a:p>
          <a:p>
            <a:r>
              <a:rPr lang="en-US" dirty="0"/>
              <a:t>Dedicated section for “Coach Resources”</a:t>
            </a:r>
          </a:p>
          <a:p>
            <a:pPr lvl="1"/>
            <a:r>
              <a:rPr lang="en-US" dirty="0"/>
              <a:t>Adult Registration Process</a:t>
            </a:r>
          </a:p>
          <a:p>
            <a:pPr lvl="1"/>
            <a:r>
              <a:rPr lang="en-US" dirty="0"/>
              <a:t>Game Feedback Form</a:t>
            </a:r>
          </a:p>
          <a:p>
            <a:pPr lvl="1"/>
            <a:r>
              <a:rPr lang="en-US" dirty="0"/>
              <a:t>Rescheduling Games</a:t>
            </a:r>
          </a:p>
          <a:p>
            <a:pPr lvl="1"/>
            <a:r>
              <a:rPr lang="en-US" dirty="0"/>
              <a:t>Roster, Schedule, and Game Scoring</a:t>
            </a:r>
          </a:p>
          <a:p>
            <a:r>
              <a:rPr lang="en-US" dirty="0"/>
              <a:t>Key policy items are in the “About Us”</a:t>
            </a:r>
          </a:p>
          <a:p>
            <a:pPr lvl="1"/>
            <a:r>
              <a:rPr lang="en-US" dirty="0"/>
              <a:t>Competition Policy</a:t>
            </a:r>
          </a:p>
          <a:p>
            <a:pPr lvl="1"/>
            <a:r>
              <a:rPr lang="en-US" dirty="0"/>
              <a:t>Sportsmanship Policy</a:t>
            </a:r>
          </a:p>
          <a:p>
            <a:pPr lvl="1"/>
            <a:r>
              <a:rPr lang="en-US" dirty="0"/>
              <a:t>Playing Fact Sheet</a:t>
            </a:r>
          </a:p>
          <a:p>
            <a:pPr lvl="2"/>
            <a:endParaRPr lang="en-US" dirty="0"/>
          </a:p>
          <a:p>
            <a:pPr lvl="1"/>
            <a:endParaRPr lang="en-US" dirty="0"/>
          </a:p>
          <a:p>
            <a:pPr marL="914400" lvl="2" indent="0">
              <a:buNone/>
            </a:pPr>
            <a:endParaRPr lang="en-US" dirty="0"/>
          </a:p>
        </p:txBody>
      </p:sp>
    </p:spTree>
    <p:extLst>
      <p:ext uri="{BB962C8B-B14F-4D97-AF65-F5344CB8AC3E}">
        <p14:creationId xmlns:p14="http://schemas.microsoft.com/office/powerpoint/2010/main" val="200614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Fact Sheet</a:t>
            </a:r>
          </a:p>
        </p:txBody>
      </p:sp>
      <p:pic>
        <p:nvPicPr>
          <p:cNvPr id="5" name="Picture 4">
            <a:extLst>
              <a:ext uri="{FF2B5EF4-FFF2-40B4-BE49-F238E27FC236}">
                <a16:creationId xmlns:a16="http://schemas.microsoft.com/office/drawing/2014/main" id="{D420F699-A641-6916-E5A1-1C4055E6999D}"/>
              </a:ext>
            </a:extLst>
          </p:cNvPr>
          <p:cNvPicPr>
            <a:picLocks noChangeAspect="1"/>
          </p:cNvPicPr>
          <p:nvPr/>
        </p:nvPicPr>
        <p:blipFill>
          <a:blip r:embed="rId2"/>
          <a:stretch>
            <a:fillRect/>
          </a:stretch>
        </p:blipFill>
        <p:spPr>
          <a:xfrm>
            <a:off x="1208993" y="1501724"/>
            <a:ext cx="9774014" cy="4629796"/>
          </a:xfrm>
          <a:prstGeom prst="rect">
            <a:avLst/>
          </a:prstGeom>
        </p:spPr>
      </p:pic>
    </p:spTree>
    <p:extLst>
      <p:ext uri="{BB962C8B-B14F-4D97-AF65-F5344CB8AC3E}">
        <p14:creationId xmlns:p14="http://schemas.microsoft.com/office/powerpoint/2010/main" val="233468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Fact Sheet (</a:t>
            </a:r>
            <a:r>
              <a:rPr lang="en-US" b="1" dirty="0" err="1">
                <a:solidFill>
                  <a:schemeClr val="bg1"/>
                </a:solidFill>
              </a:rPr>
              <a:t>Cont</a:t>
            </a:r>
            <a:r>
              <a:rPr lang="en-US" b="1" dirty="0">
                <a:solidFill>
                  <a:schemeClr val="bg1"/>
                </a:solidFill>
              </a:rPr>
              <a:t>)</a:t>
            </a:r>
          </a:p>
        </p:txBody>
      </p:sp>
      <p:pic>
        <p:nvPicPr>
          <p:cNvPr id="7" name="Picture 6">
            <a:extLst>
              <a:ext uri="{FF2B5EF4-FFF2-40B4-BE49-F238E27FC236}">
                <a16:creationId xmlns:a16="http://schemas.microsoft.com/office/drawing/2014/main" id="{2B12D183-AD97-FF8B-165F-63A517D01165}"/>
              </a:ext>
            </a:extLst>
          </p:cNvPr>
          <p:cNvPicPr>
            <a:picLocks noChangeAspect="1"/>
          </p:cNvPicPr>
          <p:nvPr/>
        </p:nvPicPr>
        <p:blipFill>
          <a:blip r:embed="rId2"/>
          <a:stretch>
            <a:fillRect/>
          </a:stretch>
        </p:blipFill>
        <p:spPr>
          <a:xfrm>
            <a:off x="1466200" y="1197261"/>
            <a:ext cx="9259600" cy="5495904"/>
          </a:xfrm>
          <a:prstGeom prst="rect">
            <a:avLst/>
          </a:prstGeom>
        </p:spPr>
      </p:pic>
    </p:spTree>
    <p:extLst>
      <p:ext uri="{BB962C8B-B14F-4D97-AF65-F5344CB8AC3E}">
        <p14:creationId xmlns:p14="http://schemas.microsoft.com/office/powerpoint/2010/main" val="68453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FF134-AD5E-B610-D0EE-65D7A9786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38A6F-0050-BFF3-DBC2-2EE03322A63F}"/>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Fact Sheet (</a:t>
            </a:r>
            <a:r>
              <a:rPr lang="en-US" b="1" dirty="0" err="1">
                <a:solidFill>
                  <a:schemeClr val="bg1"/>
                </a:solidFill>
              </a:rPr>
              <a:t>Cont</a:t>
            </a:r>
            <a:r>
              <a:rPr lang="en-US" b="1" dirty="0">
                <a:solidFill>
                  <a:schemeClr val="bg1"/>
                </a:solidFill>
              </a:rPr>
              <a:t>)</a:t>
            </a:r>
          </a:p>
        </p:txBody>
      </p:sp>
      <p:sp>
        <p:nvSpPr>
          <p:cNvPr id="5" name="TextBox 4">
            <a:extLst>
              <a:ext uri="{FF2B5EF4-FFF2-40B4-BE49-F238E27FC236}">
                <a16:creationId xmlns:a16="http://schemas.microsoft.com/office/drawing/2014/main" id="{9646E38B-63AA-60A8-41E5-4ED5E2C7D3DA}"/>
              </a:ext>
            </a:extLst>
          </p:cNvPr>
          <p:cNvSpPr txBox="1"/>
          <p:nvPr/>
        </p:nvSpPr>
        <p:spPr>
          <a:xfrm>
            <a:off x="1255570" y="5368644"/>
            <a:ext cx="9631505" cy="400110"/>
          </a:xfrm>
          <a:prstGeom prst="rect">
            <a:avLst/>
          </a:prstGeom>
          <a:noFill/>
        </p:spPr>
        <p:txBody>
          <a:bodyPr wrap="square" rtlCol="0">
            <a:spAutoFit/>
          </a:bodyPr>
          <a:lstStyle/>
          <a:p>
            <a:r>
              <a:rPr lang="en-US" sz="2000" dirty="0">
                <a:solidFill>
                  <a:srgbClr val="FF0000"/>
                </a:solidFill>
              </a:rPr>
              <a:t>No earrings!  No tape over earrings!!  If the player wants to play – they must come out! </a:t>
            </a:r>
          </a:p>
        </p:txBody>
      </p:sp>
      <p:pic>
        <p:nvPicPr>
          <p:cNvPr id="10" name="Picture 9">
            <a:extLst>
              <a:ext uri="{FF2B5EF4-FFF2-40B4-BE49-F238E27FC236}">
                <a16:creationId xmlns:a16="http://schemas.microsoft.com/office/drawing/2014/main" id="{EE44B1CD-A12D-CCAD-C29C-CBA29B099BE8}"/>
              </a:ext>
            </a:extLst>
          </p:cNvPr>
          <p:cNvPicPr>
            <a:picLocks noChangeAspect="1"/>
          </p:cNvPicPr>
          <p:nvPr/>
        </p:nvPicPr>
        <p:blipFill>
          <a:blip r:embed="rId2"/>
          <a:stretch>
            <a:fillRect/>
          </a:stretch>
        </p:blipFill>
        <p:spPr>
          <a:xfrm>
            <a:off x="1185676" y="1797627"/>
            <a:ext cx="9758095" cy="3241963"/>
          </a:xfrm>
          <a:prstGeom prst="rect">
            <a:avLst/>
          </a:prstGeom>
        </p:spPr>
      </p:pic>
    </p:spTree>
    <p:extLst>
      <p:ext uri="{BB962C8B-B14F-4D97-AF65-F5344CB8AC3E}">
        <p14:creationId xmlns:p14="http://schemas.microsoft.com/office/powerpoint/2010/main" val="311041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166345"/>
            <a:ext cx="10515600" cy="624689"/>
          </a:xfrm>
          <a:solidFill>
            <a:schemeClr val="accent1"/>
          </a:solidFill>
        </p:spPr>
        <p:txBody>
          <a:bodyPr>
            <a:normAutofit fontScale="90000"/>
          </a:bodyPr>
          <a:lstStyle/>
          <a:p>
            <a:r>
              <a:rPr lang="en-US" b="1" dirty="0">
                <a:solidFill>
                  <a:schemeClr val="bg1"/>
                </a:solidFill>
              </a:rPr>
              <a:t>Fact sheet - Fines</a:t>
            </a:r>
          </a:p>
        </p:txBody>
      </p:sp>
      <p:grpSp>
        <p:nvGrpSpPr>
          <p:cNvPr id="9" name="Group 8">
            <a:extLst>
              <a:ext uri="{FF2B5EF4-FFF2-40B4-BE49-F238E27FC236}">
                <a16:creationId xmlns:a16="http://schemas.microsoft.com/office/drawing/2014/main" id="{7FCF80C6-ABE0-566A-1F2D-0752819C1B9E}"/>
              </a:ext>
            </a:extLst>
          </p:cNvPr>
          <p:cNvGrpSpPr/>
          <p:nvPr/>
        </p:nvGrpSpPr>
        <p:grpSpPr>
          <a:xfrm>
            <a:off x="1093303" y="884583"/>
            <a:ext cx="9660835" cy="5832857"/>
            <a:chOff x="746965" y="956917"/>
            <a:chExt cx="10688542" cy="7011378"/>
          </a:xfrm>
        </p:grpSpPr>
        <p:pic>
          <p:nvPicPr>
            <p:cNvPr id="6" name="Picture 5">
              <a:extLst>
                <a:ext uri="{FF2B5EF4-FFF2-40B4-BE49-F238E27FC236}">
                  <a16:creationId xmlns:a16="http://schemas.microsoft.com/office/drawing/2014/main" id="{9F9E25FA-F0F2-9060-0D8D-3222E63F548D}"/>
                </a:ext>
              </a:extLst>
            </p:cNvPr>
            <p:cNvPicPr>
              <a:picLocks noChangeAspect="1"/>
            </p:cNvPicPr>
            <p:nvPr/>
          </p:nvPicPr>
          <p:blipFill>
            <a:blip r:embed="rId2"/>
            <a:stretch>
              <a:fillRect/>
            </a:stretch>
          </p:blipFill>
          <p:spPr>
            <a:xfrm>
              <a:off x="756492" y="956917"/>
              <a:ext cx="10679015" cy="4944165"/>
            </a:xfrm>
            <a:prstGeom prst="rect">
              <a:avLst/>
            </a:prstGeom>
          </p:spPr>
        </p:pic>
        <p:pic>
          <p:nvPicPr>
            <p:cNvPr id="8" name="Picture 7">
              <a:extLst>
                <a:ext uri="{FF2B5EF4-FFF2-40B4-BE49-F238E27FC236}">
                  <a16:creationId xmlns:a16="http://schemas.microsoft.com/office/drawing/2014/main" id="{BF0BEF3C-6003-6570-2994-F60C57CFADC5}"/>
                </a:ext>
              </a:extLst>
            </p:cNvPr>
            <p:cNvPicPr>
              <a:picLocks noChangeAspect="1"/>
            </p:cNvPicPr>
            <p:nvPr/>
          </p:nvPicPr>
          <p:blipFill>
            <a:blip r:embed="rId3"/>
            <a:stretch>
              <a:fillRect/>
            </a:stretch>
          </p:blipFill>
          <p:spPr>
            <a:xfrm>
              <a:off x="746965" y="5901082"/>
              <a:ext cx="10688542" cy="2067213"/>
            </a:xfrm>
            <a:prstGeom prst="rect">
              <a:avLst/>
            </a:prstGeom>
          </p:spPr>
        </p:pic>
      </p:grpSp>
      <p:sp>
        <p:nvSpPr>
          <p:cNvPr id="12" name="Rectangle 11">
            <a:extLst>
              <a:ext uri="{FF2B5EF4-FFF2-40B4-BE49-F238E27FC236}">
                <a16:creationId xmlns:a16="http://schemas.microsoft.com/office/drawing/2014/main" id="{A6357949-4E54-47B2-1F36-2F3095EEF587}"/>
              </a:ext>
            </a:extLst>
          </p:cNvPr>
          <p:cNvSpPr/>
          <p:nvPr/>
        </p:nvSpPr>
        <p:spPr>
          <a:xfrm>
            <a:off x="974035" y="2315817"/>
            <a:ext cx="9909313" cy="26818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53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E04C-507F-4653-BF86-79212151F11C}"/>
              </a:ext>
            </a:extLst>
          </p:cNvPr>
          <p:cNvSpPr>
            <a:spLocks noGrp="1"/>
          </p:cNvSpPr>
          <p:nvPr>
            <p:ph type="title"/>
          </p:nvPr>
        </p:nvSpPr>
        <p:spPr>
          <a:xfrm>
            <a:off x="838200" y="365125"/>
            <a:ext cx="10515600" cy="624689"/>
          </a:xfrm>
          <a:solidFill>
            <a:schemeClr val="accent1"/>
          </a:solidFill>
        </p:spPr>
        <p:txBody>
          <a:bodyPr>
            <a:normAutofit fontScale="90000"/>
          </a:bodyPr>
          <a:lstStyle/>
          <a:p>
            <a:r>
              <a:rPr lang="en-US" b="1" dirty="0">
                <a:solidFill>
                  <a:schemeClr val="bg1"/>
                </a:solidFill>
              </a:rPr>
              <a:t>Rosters – Photos</a:t>
            </a:r>
          </a:p>
        </p:txBody>
      </p:sp>
      <p:sp>
        <p:nvSpPr>
          <p:cNvPr id="3" name="Content Placeholder 2">
            <a:extLst>
              <a:ext uri="{FF2B5EF4-FFF2-40B4-BE49-F238E27FC236}">
                <a16:creationId xmlns:a16="http://schemas.microsoft.com/office/drawing/2014/main" id="{CEFAB92E-EDEB-426C-A111-52E78E5AFA58}"/>
              </a:ext>
            </a:extLst>
          </p:cNvPr>
          <p:cNvSpPr>
            <a:spLocks noGrp="1"/>
          </p:cNvSpPr>
          <p:nvPr>
            <p:ph idx="1"/>
          </p:nvPr>
        </p:nvSpPr>
        <p:spPr>
          <a:xfrm>
            <a:off x="847627" y="1608804"/>
            <a:ext cx="8151579" cy="4351338"/>
          </a:xfrm>
        </p:spPr>
        <p:txBody>
          <a:bodyPr>
            <a:normAutofit/>
          </a:bodyPr>
          <a:lstStyle/>
          <a:p>
            <a:r>
              <a:rPr lang="en-US" dirty="0"/>
              <a:t>Photos should be passport like!</a:t>
            </a:r>
          </a:p>
          <a:p>
            <a:pPr lvl="1"/>
            <a:r>
              <a:rPr lang="en-US" dirty="0"/>
              <a:t>Head shot</a:t>
            </a:r>
          </a:p>
          <a:p>
            <a:pPr lvl="1"/>
            <a:r>
              <a:rPr lang="en-US" dirty="0"/>
              <a:t>Facing front</a:t>
            </a:r>
          </a:p>
          <a:p>
            <a:pPr lvl="1"/>
            <a:r>
              <a:rPr lang="en-US" dirty="0"/>
              <a:t>Plain background</a:t>
            </a:r>
          </a:p>
          <a:p>
            <a:pPr lvl="1"/>
            <a:r>
              <a:rPr lang="en-US" dirty="0"/>
              <a:t>No Hats</a:t>
            </a:r>
          </a:p>
          <a:p>
            <a:pPr lvl="1"/>
            <a:r>
              <a:rPr lang="en-US" dirty="0"/>
              <a:t>No Animals</a:t>
            </a:r>
          </a:p>
          <a:p>
            <a:pPr lvl="1"/>
            <a:r>
              <a:rPr lang="en-US" dirty="0"/>
              <a:t>No generic images</a:t>
            </a:r>
          </a:p>
          <a:p>
            <a:pPr lvl="1"/>
            <a:endParaRPr lang="en-US" dirty="0"/>
          </a:p>
          <a:p>
            <a:pPr lvl="2"/>
            <a:endParaRPr lang="en-US" dirty="0"/>
          </a:p>
          <a:p>
            <a:endParaRPr lang="en-US" dirty="0"/>
          </a:p>
          <a:p>
            <a:pPr lvl="2"/>
            <a:endParaRPr lang="en-US" dirty="0"/>
          </a:p>
          <a:p>
            <a:pPr lvl="1"/>
            <a:endParaRPr lang="en-US" dirty="0"/>
          </a:p>
          <a:p>
            <a:pPr marL="914400" lvl="2" indent="0">
              <a:buNone/>
            </a:pPr>
            <a:endParaRPr lang="en-US" dirty="0"/>
          </a:p>
        </p:txBody>
      </p:sp>
      <p:pic>
        <p:nvPicPr>
          <p:cNvPr id="9" name="Picture 8">
            <a:extLst>
              <a:ext uri="{FF2B5EF4-FFF2-40B4-BE49-F238E27FC236}">
                <a16:creationId xmlns:a16="http://schemas.microsoft.com/office/drawing/2014/main" id="{76CD65C9-E89F-A395-223F-51CDFBEFAD91}"/>
              </a:ext>
            </a:extLst>
          </p:cNvPr>
          <p:cNvPicPr>
            <a:picLocks noChangeAspect="1"/>
          </p:cNvPicPr>
          <p:nvPr/>
        </p:nvPicPr>
        <p:blipFill>
          <a:blip r:embed="rId2"/>
          <a:stretch>
            <a:fillRect/>
          </a:stretch>
        </p:blipFill>
        <p:spPr>
          <a:xfrm>
            <a:off x="9045387" y="1012641"/>
            <a:ext cx="2520976" cy="2789080"/>
          </a:xfrm>
          <a:prstGeom prst="rect">
            <a:avLst/>
          </a:prstGeom>
        </p:spPr>
      </p:pic>
      <p:sp>
        <p:nvSpPr>
          <p:cNvPr id="14" name="TextBox 13">
            <a:extLst>
              <a:ext uri="{FF2B5EF4-FFF2-40B4-BE49-F238E27FC236}">
                <a16:creationId xmlns:a16="http://schemas.microsoft.com/office/drawing/2014/main" id="{801FFB71-00D1-F11E-9774-6D89D44EF129}"/>
              </a:ext>
            </a:extLst>
          </p:cNvPr>
          <p:cNvSpPr txBox="1"/>
          <p:nvPr/>
        </p:nvSpPr>
        <p:spPr>
          <a:xfrm rot="5400000">
            <a:off x="10022121" y="1800429"/>
            <a:ext cx="663684" cy="443344"/>
          </a:xfrm>
          <a:prstGeom prst="rect">
            <a:avLst/>
          </a:prstGeom>
          <a:noFill/>
          <a:ln w="38100">
            <a:solidFill>
              <a:srgbClr val="FF0000"/>
            </a:solidFill>
          </a:ln>
        </p:spPr>
        <p:txBody>
          <a:bodyPr wrap="square" rtlCol="0">
            <a:spAutoFit/>
          </a:bodyPr>
          <a:lstStyle/>
          <a:p>
            <a:endParaRPr lang="en-US" dirty="0"/>
          </a:p>
        </p:txBody>
      </p:sp>
      <p:pic>
        <p:nvPicPr>
          <p:cNvPr id="5" name="Picture 4">
            <a:extLst>
              <a:ext uri="{FF2B5EF4-FFF2-40B4-BE49-F238E27FC236}">
                <a16:creationId xmlns:a16="http://schemas.microsoft.com/office/drawing/2014/main" id="{8763017E-9715-6688-7EDE-3457EFE2F802}"/>
              </a:ext>
            </a:extLst>
          </p:cNvPr>
          <p:cNvPicPr>
            <a:picLocks noChangeAspect="1"/>
          </p:cNvPicPr>
          <p:nvPr/>
        </p:nvPicPr>
        <p:blipFill>
          <a:blip r:embed="rId3"/>
          <a:stretch>
            <a:fillRect/>
          </a:stretch>
        </p:blipFill>
        <p:spPr>
          <a:xfrm>
            <a:off x="261667" y="4832944"/>
            <a:ext cx="1876425" cy="1866900"/>
          </a:xfrm>
          <a:prstGeom prst="rect">
            <a:avLst/>
          </a:prstGeom>
        </p:spPr>
      </p:pic>
      <p:pic>
        <p:nvPicPr>
          <p:cNvPr id="7" name="Picture 6">
            <a:extLst>
              <a:ext uri="{FF2B5EF4-FFF2-40B4-BE49-F238E27FC236}">
                <a16:creationId xmlns:a16="http://schemas.microsoft.com/office/drawing/2014/main" id="{CD9907FC-36FA-C6E5-51FF-824BB4532944}"/>
              </a:ext>
            </a:extLst>
          </p:cNvPr>
          <p:cNvPicPr>
            <a:picLocks noChangeAspect="1"/>
          </p:cNvPicPr>
          <p:nvPr/>
        </p:nvPicPr>
        <p:blipFill>
          <a:blip r:embed="rId4"/>
          <a:stretch>
            <a:fillRect/>
          </a:stretch>
        </p:blipFill>
        <p:spPr>
          <a:xfrm>
            <a:off x="3249254" y="4832944"/>
            <a:ext cx="1676400" cy="1924050"/>
          </a:xfrm>
          <a:prstGeom prst="rect">
            <a:avLst/>
          </a:prstGeom>
        </p:spPr>
      </p:pic>
      <p:pic>
        <p:nvPicPr>
          <p:cNvPr id="15" name="Picture 14">
            <a:extLst>
              <a:ext uri="{FF2B5EF4-FFF2-40B4-BE49-F238E27FC236}">
                <a16:creationId xmlns:a16="http://schemas.microsoft.com/office/drawing/2014/main" id="{C2C6A6E8-BEAF-2F62-364E-04E04FB1715A}"/>
              </a:ext>
            </a:extLst>
          </p:cNvPr>
          <p:cNvPicPr>
            <a:picLocks noChangeAspect="1"/>
          </p:cNvPicPr>
          <p:nvPr/>
        </p:nvPicPr>
        <p:blipFill>
          <a:blip r:embed="rId5"/>
          <a:stretch>
            <a:fillRect/>
          </a:stretch>
        </p:blipFill>
        <p:spPr>
          <a:xfrm>
            <a:off x="6036817" y="4861519"/>
            <a:ext cx="2114550" cy="1866900"/>
          </a:xfrm>
          <a:prstGeom prst="rect">
            <a:avLst/>
          </a:prstGeom>
        </p:spPr>
      </p:pic>
      <p:pic>
        <p:nvPicPr>
          <p:cNvPr id="17" name="Picture 16">
            <a:extLst>
              <a:ext uri="{FF2B5EF4-FFF2-40B4-BE49-F238E27FC236}">
                <a16:creationId xmlns:a16="http://schemas.microsoft.com/office/drawing/2014/main" id="{E460E89F-50C3-2341-9606-B056BB6F44C2}"/>
              </a:ext>
            </a:extLst>
          </p:cNvPr>
          <p:cNvPicPr>
            <a:picLocks noChangeAspect="1"/>
          </p:cNvPicPr>
          <p:nvPr/>
        </p:nvPicPr>
        <p:blipFill>
          <a:blip r:embed="rId6"/>
          <a:stretch>
            <a:fillRect/>
          </a:stretch>
        </p:blipFill>
        <p:spPr>
          <a:xfrm>
            <a:off x="9372425" y="4832944"/>
            <a:ext cx="1866900" cy="1847850"/>
          </a:xfrm>
          <a:prstGeom prst="rect">
            <a:avLst/>
          </a:prstGeom>
        </p:spPr>
      </p:pic>
      <p:pic>
        <p:nvPicPr>
          <p:cNvPr id="19" name="Picture 18">
            <a:extLst>
              <a:ext uri="{FF2B5EF4-FFF2-40B4-BE49-F238E27FC236}">
                <a16:creationId xmlns:a16="http://schemas.microsoft.com/office/drawing/2014/main" id="{B5D93E50-A905-DAC0-9FFA-870C8CCDF4CA}"/>
              </a:ext>
            </a:extLst>
          </p:cNvPr>
          <p:cNvPicPr>
            <a:picLocks noChangeAspect="1"/>
          </p:cNvPicPr>
          <p:nvPr/>
        </p:nvPicPr>
        <p:blipFill>
          <a:blip r:embed="rId7"/>
          <a:stretch>
            <a:fillRect/>
          </a:stretch>
        </p:blipFill>
        <p:spPr>
          <a:xfrm>
            <a:off x="6903171" y="1083888"/>
            <a:ext cx="1895475" cy="1876425"/>
          </a:xfrm>
          <a:prstGeom prst="rect">
            <a:avLst/>
          </a:prstGeom>
        </p:spPr>
      </p:pic>
    </p:spTree>
    <p:extLst>
      <p:ext uri="{BB962C8B-B14F-4D97-AF65-F5344CB8AC3E}">
        <p14:creationId xmlns:p14="http://schemas.microsoft.com/office/powerpoint/2010/main" val="841976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24226</TotalTime>
  <Words>2811</Words>
  <Application>Microsoft Office PowerPoint</Application>
  <PresentationFormat>Widescreen</PresentationFormat>
  <Paragraphs>390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Rockwell</vt:lpstr>
      <vt:lpstr>Office Theme</vt:lpstr>
      <vt:lpstr>CMYSL Coaching Meeting  August 2025</vt:lpstr>
      <vt:lpstr>Agenda</vt:lpstr>
      <vt:lpstr>CMYSL Leadership Team</vt:lpstr>
      <vt:lpstr>CMYSL Resource items</vt:lpstr>
      <vt:lpstr>Fact Sheet</vt:lpstr>
      <vt:lpstr>Fact Sheet (Cont)</vt:lpstr>
      <vt:lpstr>Fact Sheet (Cont)</vt:lpstr>
      <vt:lpstr>Fact sheet - Fines</vt:lpstr>
      <vt:lpstr>Rosters – Photos</vt:lpstr>
      <vt:lpstr>Rosters – Coaching Compliance</vt:lpstr>
      <vt:lpstr>Rosters – Uniform numbers</vt:lpstr>
      <vt:lpstr>Rosters – Printing</vt:lpstr>
      <vt:lpstr>Roster!</vt:lpstr>
      <vt:lpstr>Game Day – Check in</vt:lpstr>
      <vt:lpstr>Game Day – Check in Cont.</vt:lpstr>
      <vt:lpstr>Game Day – The Game</vt:lpstr>
      <vt:lpstr>Rosters – Score Reporting</vt:lpstr>
      <vt:lpstr>Game Day – Referee Evaluation</vt:lpstr>
      <vt:lpstr>Sportsmanship Card Reading</vt:lpstr>
      <vt:lpstr>Codes of Conduct</vt:lpstr>
      <vt:lpstr>Derogatory Language and/or Discrimination</vt:lpstr>
      <vt:lpstr>Respect the Call  531-9 Policy</vt:lpstr>
      <vt:lpstr>PowerPoint Presentation</vt:lpstr>
      <vt:lpstr>Respect the Call  531-9 Policy</vt:lpstr>
      <vt:lpstr>Sportsmanship</vt:lpstr>
      <vt:lpstr>Sportsmanship Cont.</vt:lpstr>
      <vt:lpstr>Referee Check in</vt:lpstr>
      <vt:lpstr>Referee - Captains Only Communications</vt:lpstr>
      <vt:lpstr>No Referee</vt:lpstr>
      <vt:lpstr>Weather / Cancellations</vt:lpstr>
      <vt:lpstr>Postponements / Rescheduling</vt:lpstr>
      <vt:lpstr>Postponements / Rescheduling (Cont.)</vt:lpstr>
      <vt:lpstr>Postponements / Rescheduling (Cont.)</vt:lpstr>
      <vt:lpstr>Key Dates</vt:lpstr>
      <vt:lpstr>CMYSL Resource items</vt:lpstr>
      <vt:lpstr>Thank You!</vt:lpstr>
    </vt:vector>
  </TitlesOfParts>
  <Company>Dell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MAYS AGM 2023</dc:title>
  <dc:creator>porter, rick</dc:creator>
  <cp:lastModifiedBy>Martin Sterman</cp:lastModifiedBy>
  <cp:revision>28</cp:revision>
  <cp:lastPrinted>2023-03-25T00:18:26Z</cp:lastPrinted>
  <dcterms:created xsi:type="dcterms:W3CDTF">2022-11-25T12:42:54Z</dcterms:created>
  <dcterms:modified xsi:type="dcterms:W3CDTF">2025-09-02T15:30:21Z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ad3be33-4108-4738-9e07-d8656a181486_Enabled">
    <vt:lpwstr>true</vt:lpwstr>
  </property>
  <property fmtid="{D5CDD505-2E9C-101B-9397-08002B2CF9AE}" pid="3" name="MSIP_Label_dad3be33-4108-4738-9e07-d8656a181486_SetDate">
    <vt:lpwstr>2022-11-25T15:20:57Z</vt:lpwstr>
  </property>
  <property fmtid="{D5CDD505-2E9C-101B-9397-08002B2CF9AE}" pid="4" name="MSIP_Label_dad3be33-4108-4738-9e07-d8656a181486_Method">
    <vt:lpwstr>Privileged</vt:lpwstr>
  </property>
  <property fmtid="{D5CDD505-2E9C-101B-9397-08002B2CF9AE}" pid="5" name="MSIP_Label_dad3be33-4108-4738-9e07-d8656a181486_Name">
    <vt:lpwstr>Public No Visual Label</vt:lpwstr>
  </property>
  <property fmtid="{D5CDD505-2E9C-101B-9397-08002B2CF9AE}" pid="6" name="MSIP_Label_dad3be33-4108-4738-9e07-d8656a181486_SiteId">
    <vt:lpwstr>945c199a-83a2-4e80-9f8c-5a91be5752dd</vt:lpwstr>
  </property>
  <property fmtid="{D5CDD505-2E9C-101B-9397-08002B2CF9AE}" pid="7" name="MSIP_Label_dad3be33-4108-4738-9e07-d8656a181486_ActionId">
    <vt:lpwstr>58ebf68c-d757-48ef-a21e-b82b4cac9922</vt:lpwstr>
  </property>
  <property fmtid="{D5CDD505-2E9C-101B-9397-08002B2CF9AE}" pid="8" name="MSIP_Label_dad3be33-4108-4738-9e07-d8656a181486_ContentBits">
    <vt:lpwstr>0</vt:lpwstr>
  </property>
</Properties>
</file>